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42"/>
  </p:notesMasterIdLst>
  <p:sldIdLst>
    <p:sldId id="256" r:id="rId3"/>
    <p:sldId id="289" r:id="rId4"/>
    <p:sldId id="257" r:id="rId5"/>
    <p:sldId id="288" r:id="rId6"/>
    <p:sldId id="287" r:id="rId7"/>
    <p:sldId id="336" r:id="rId8"/>
    <p:sldId id="258" r:id="rId9"/>
    <p:sldId id="259" r:id="rId10"/>
    <p:sldId id="260" r:id="rId11"/>
    <p:sldId id="261" r:id="rId12"/>
    <p:sldId id="338" r:id="rId13"/>
    <p:sldId id="262" r:id="rId14"/>
    <p:sldId id="263" r:id="rId15"/>
    <p:sldId id="337"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339" r:id="rId34"/>
    <p:sldId id="369" r:id="rId35"/>
    <p:sldId id="281" r:id="rId36"/>
    <p:sldId id="282" r:id="rId37"/>
    <p:sldId id="283" r:id="rId38"/>
    <p:sldId id="284" r:id="rId39"/>
    <p:sldId id="285" r:id="rId40"/>
    <p:sldId id="286"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6432"/>
    <p:restoredTop sz="81070"/>
  </p:normalViewPr>
  <p:slideViewPr>
    <p:cSldViewPr snapToGrid="0">
      <p:cViewPr varScale="1">
        <p:scale>
          <a:sx n="96" d="100"/>
          <a:sy n="96" d="100"/>
        </p:scale>
        <p:origin x="176" y="288"/>
      </p:cViewPr>
      <p:guideLst/>
    </p:cSldViewPr>
  </p:slideViewPr>
  <p:outlineViewPr>
    <p:cViewPr>
      <p:scale>
        <a:sx n="33" d="100"/>
        <a:sy n="33" d="100"/>
      </p:scale>
      <p:origin x="0" y="-28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3" d="100"/>
          <a:sy n="93" d="100"/>
        </p:scale>
        <p:origin x="3552" y="21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s>
</file>

<file path=ppt/media/image1.jpg>
</file>

<file path=ppt/media/image10.jpeg>
</file>

<file path=ppt/media/image11.jpeg>
</file>

<file path=ppt/media/image12.jpeg>
</file>

<file path=ppt/media/image13.JPG>
</file>

<file path=ppt/media/image14.JPG>
</file>

<file path=ppt/media/image15.jpeg>
</file>

<file path=ppt/media/image16.JPG>
</file>

<file path=ppt/media/image17.jpeg>
</file>

<file path=ppt/media/image18.jpeg>
</file>

<file path=ppt/media/image19.JPG>
</file>

<file path=ppt/media/image2.jpeg>
</file>

<file path=ppt/media/image20.jpeg>
</file>

<file path=ppt/media/image21.JPG>
</file>

<file path=ppt/media/image22.jpeg>
</file>

<file path=ppt/media/image23.JPG>
</file>

<file path=ppt/media/image24.jpeg>
</file>

<file path=ppt/media/image25.png>
</file>

<file path=ppt/media/image3.jpeg>
</file>

<file path=ppt/media/image4.jpeg>
</file>

<file path=ppt/media/image5.jpe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18348C-E646-684B-AC00-784ABE9A5B13}" type="datetimeFigureOut">
              <a:rPr lang="en-US" smtClean="0"/>
              <a:t>6/10/24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BBC267-3E0A-7146-AA75-14AAFB6B9C43}" type="slidenum">
              <a:rPr lang="en-US" smtClean="0"/>
              <a:t>‹#›</a:t>
            </a:fld>
            <a:endParaRPr lang="en-US"/>
          </a:p>
        </p:txBody>
      </p:sp>
    </p:spTree>
    <p:extLst>
      <p:ext uri="{BB962C8B-B14F-4D97-AF65-F5344CB8AC3E}">
        <p14:creationId xmlns:p14="http://schemas.microsoft.com/office/powerpoint/2010/main" val="6154413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John for introduction</a:t>
            </a:r>
          </a:p>
          <a:p>
            <a:r>
              <a:rPr lang="en-US" dirty="0"/>
              <a:t>Title</a:t>
            </a:r>
          </a:p>
          <a:p>
            <a:r>
              <a:rPr lang="en-US" dirty="0"/>
              <a:t>Lighthearted introduction since they all hopefully know me</a:t>
            </a:r>
          </a:p>
        </p:txBody>
      </p:sp>
      <p:sp>
        <p:nvSpPr>
          <p:cNvPr id="4" name="Slide Number Placeholder 3"/>
          <p:cNvSpPr>
            <a:spLocks noGrp="1"/>
          </p:cNvSpPr>
          <p:nvPr>
            <p:ph type="sldNum" sz="quarter" idx="5"/>
          </p:nvPr>
        </p:nvSpPr>
        <p:spPr/>
        <p:txBody>
          <a:bodyPr/>
          <a:lstStyle/>
          <a:p>
            <a:fld id="{09BBC267-3E0A-7146-AA75-14AAFB6B9C43}" type="slidenum">
              <a:rPr lang="en-US" smtClean="0"/>
              <a:t>1</a:t>
            </a:fld>
            <a:endParaRPr lang="en-US"/>
          </a:p>
        </p:txBody>
      </p:sp>
    </p:spTree>
    <p:extLst>
      <p:ext uri="{BB962C8B-B14F-4D97-AF65-F5344CB8AC3E}">
        <p14:creationId xmlns:p14="http://schemas.microsoft.com/office/powerpoint/2010/main" val="4029977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Precision mental health – definition, why is it so needed? (costs of MH, disparities, moderate effectiveness, comparable effectiveness [anxiety, </a:t>
            </a:r>
            <a:r>
              <a:rPr lang="en-US" dirty="0" err="1"/>
              <a:t>ptsd</a:t>
            </a:r>
            <a:r>
              <a:rPr lang="en-US" dirty="0"/>
              <a:t>, dep])</a:t>
            </a:r>
          </a:p>
        </p:txBody>
      </p:sp>
      <p:sp>
        <p:nvSpPr>
          <p:cNvPr id="4" name="Slide Number Placeholder 3"/>
          <p:cNvSpPr>
            <a:spLocks noGrp="1"/>
          </p:cNvSpPr>
          <p:nvPr>
            <p:ph type="sldNum" sz="quarter" idx="5"/>
          </p:nvPr>
        </p:nvSpPr>
        <p:spPr/>
        <p:txBody>
          <a:bodyPr/>
          <a:lstStyle/>
          <a:p>
            <a:fld id="{09BBC267-3E0A-7146-AA75-14AAFB6B9C43}" type="slidenum">
              <a:rPr lang="en-US" smtClean="0"/>
              <a:t>10</a:t>
            </a:fld>
            <a:endParaRPr lang="en-US"/>
          </a:p>
        </p:txBody>
      </p:sp>
    </p:spTree>
    <p:extLst>
      <p:ext uri="{BB962C8B-B14F-4D97-AF65-F5344CB8AC3E}">
        <p14:creationId xmlns:p14="http://schemas.microsoft.com/office/powerpoint/2010/main" val="1648702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Precision mental health approaches are also particularly important for substance use disorders because of the effectiveness of existing treatments. In the traditional treatment assignment example I presented earlier, using population-level effectiveness won’t work for every patient, but it’s probably a fairly useful first heuristic when the two treatment options are either 75% or 25% effective. In SUDs, however, our treatments are not only modestly effective at best but also similarly effective. Take this example, where we have three treatments with equal, 25% effectiveness. This is a fairly realistic estimate of the scenario a patient or provider might be faced with when choosing a treatment for SUDs. Population-level effectiveness would be unhelpful here. In contrast, selecting treatments via a precision mental health approach could yield much more success.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1172A7E-AA8C-4B14-B9BC-AE42B6D75DD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649796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Progress in PMH &lt; PM </a:t>
            </a:r>
            <a:r>
              <a:rPr lang="en-US" dirty="0">
                <a:sym typeface="Wingdings" pitchFamily="2" charset="2"/>
              </a:rPr>
              <a:t> why? Less likely to have biomarkers/single genetic targets to help select treatments, complexity of clinical phenomena that require considering many factors at once, fitting models in one sample exacerbates problems</a:t>
            </a:r>
            <a:endParaRPr lang="en-US" dirty="0"/>
          </a:p>
        </p:txBody>
      </p:sp>
      <p:sp>
        <p:nvSpPr>
          <p:cNvPr id="4" name="Slide Number Placeholder 3"/>
          <p:cNvSpPr>
            <a:spLocks noGrp="1"/>
          </p:cNvSpPr>
          <p:nvPr>
            <p:ph type="sldNum" sz="quarter" idx="5"/>
          </p:nvPr>
        </p:nvSpPr>
        <p:spPr/>
        <p:txBody>
          <a:bodyPr/>
          <a:lstStyle/>
          <a:p>
            <a:fld id="{09BBC267-3E0A-7146-AA75-14AAFB6B9C43}" type="slidenum">
              <a:rPr lang="en-US" smtClean="0"/>
              <a:t>12</a:t>
            </a:fld>
            <a:endParaRPr lang="en-US"/>
          </a:p>
        </p:txBody>
      </p:sp>
    </p:spTree>
    <p:extLst>
      <p:ext uri="{BB962C8B-B14F-4D97-AF65-F5344CB8AC3E}">
        <p14:creationId xmlns:p14="http://schemas.microsoft.com/office/powerpoint/2010/main" val="4012301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 need for analysis techniques that can:</a:t>
            </a:r>
          </a:p>
          <a:p>
            <a:pPr marL="228600" indent="-228600">
              <a:buAutoNum type="arabicPeriod"/>
            </a:pPr>
            <a:r>
              <a:rPr lang="en-US" dirty="0"/>
              <a:t>Capture sufficient complexity to predict treatment success by considering many features in PMH models</a:t>
            </a:r>
          </a:p>
          <a:p>
            <a:pPr marL="228600" indent="-228600">
              <a:buAutoNum type="arabicPeriod"/>
            </a:pPr>
            <a:r>
              <a:rPr lang="en-US" dirty="0"/>
              <a:t>WHILE generalizing well to new patients</a:t>
            </a:r>
          </a:p>
        </p:txBody>
      </p:sp>
      <p:sp>
        <p:nvSpPr>
          <p:cNvPr id="4" name="Slide Number Placeholder 3"/>
          <p:cNvSpPr>
            <a:spLocks noGrp="1"/>
          </p:cNvSpPr>
          <p:nvPr>
            <p:ph type="sldNum" sz="quarter" idx="5"/>
          </p:nvPr>
        </p:nvSpPr>
        <p:spPr/>
        <p:txBody>
          <a:bodyPr/>
          <a:lstStyle/>
          <a:p>
            <a:fld id="{09BBC267-3E0A-7146-AA75-14AAFB6B9C43}" type="slidenum">
              <a:rPr lang="en-US" smtClean="0"/>
              <a:t>13</a:t>
            </a:fld>
            <a:endParaRPr lang="en-US"/>
          </a:p>
        </p:txBody>
      </p:sp>
    </p:spTree>
    <p:extLst>
      <p:ext uri="{BB962C8B-B14F-4D97-AF65-F5344CB8AC3E}">
        <p14:creationId xmlns:p14="http://schemas.microsoft.com/office/powerpoint/2010/main" val="5238373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Machine learning is well-suited to overcome many of the limitations of previous precision mental health research. [CLICK] Machine learning models can handle hundreds or even thousands of predictors simultaneously, meaning that they can capture the complexity of patients and clinical phenomena. [CLICK] Additionally, machine learning makes use of methods that prioritize out of sample prediction by fitting and evaluating models in separate data, which aligns better with our clinical science and application goals.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1172A7E-AA8C-4B14-B9BC-AE42B6D75DD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61520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Enter: ML! How can this address the needs of PMH research (consider many features simultaneously from multiple domains, prioritize out-of-sample prediction using CV, tools for interpretation)</a:t>
            </a:r>
          </a:p>
        </p:txBody>
      </p:sp>
      <p:sp>
        <p:nvSpPr>
          <p:cNvPr id="4" name="Slide Number Placeholder 3"/>
          <p:cNvSpPr>
            <a:spLocks noGrp="1"/>
          </p:cNvSpPr>
          <p:nvPr>
            <p:ph type="sldNum" sz="quarter" idx="5"/>
          </p:nvPr>
        </p:nvSpPr>
        <p:spPr/>
        <p:txBody>
          <a:bodyPr/>
          <a:lstStyle/>
          <a:p>
            <a:fld id="{09BBC267-3E0A-7146-AA75-14AAFB6B9C43}" type="slidenum">
              <a:rPr lang="en-US" smtClean="0"/>
              <a:t>15</a:t>
            </a:fld>
            <a:endParaRPr lang="en-US"/>
          </a:p>
        </p:txBody>
      </p:sp>
    </p:spTree>
    <p:extLst>
      <p:ext uri="{BB962C8B-B14F-4D97-AF65-F5344CB8AC3E}">
        <p14:creationId xmlns:p14="http://schemas.microsoft.com/office/powerpoint/2010/main" val="26244411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goal in this project was to develop a machine learning model that could select among treatments for people trying to quit smoking</a:t>
            </a:r>
          </a:p>
          <a:p>
            <a:endParaRPr lang="en-US" dirty="0"/>
          </a:p>
          <a:p>
            <a:r>
              <a:rPr lang="en-US" dirty="0"/>
              <a:t>Why is this important? Public health burden of smoking, </a:t>
            </a:r>
            <a:r>
              <a:rPr lang="en-US" dirty="0" err="1"/>
              <a:t>adtl</a:t>
            </a:r>
            <a:r>
              <a:rPr lang="en-US" dirty="0"/>
              <a:t> burden in vulnerable sub-populations</a:t>
            </a:r>
          </a:p>
        </p:txBody>
      </p:sp>
      <p:sp>
        <p:nvSpPr>
          <p:cNvPr id="4" name="Slide Number Placeholder 3"/>
          <p:cNvSpPr>
            <a:spLocks noGrp="1"/>
          </p:cNvSpPr>
          <p:nvPr>
            <p:ph type="sldNum" sz="quarter" idx="5"/>
          </p:nvPr>
        </p:nvSpPr>
        <p:spPr/>
        <p:txBody>
          <a:bodyPr/>
          <a:lstStyle/>
          <a:p>
            <a:fld id="{09BBC267-3E0A-7146-AA75-14AAFB6B9C43}" type="slidenum">
              <a:rPr lang="en-US" smtClean="0"/>
              <a:t>16</a:t>
            </a:fld>
            <a:endParaRPr lang="en-US"/>
          </a:p>
        </p:txBody>
      </p:sp>
    </p:spTree>
    <p:extLst>
      <p:ext uri="{BB962C8B-B14F-4D97-AF65-F5344CB8AC3E}">
        <p14:creationId xmlns:p14="http://schemas.microsoft.com/office/powerpoint/2010/main" val="20928144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Status of available smoking cessation </a:t>
            </a:r>
            <a:r>
              <a:rPr lang="en-US" dirty="0" err="1"/>
              <a:t>tx</a:t>
            </a:r>
            <a:r>
              <a:rPr lang="en-US" dirty="0"/>
              <a:t>. Be sure to focus on my 3 treatments but also clarify that they are generally the most effective</a:t>
            </a:r>
          </a:p>
        </p:txBody>
      </p:sp>
      <p:sp>
        <p:nvSpPr>
          <p:cNvPr id="4" name="Slide Number Placeholder 3"/>
          <p:cNvSpPr>
            <a:spLocks noGrp="1"/>
          </p:cNvSpPr>
          <p:nvPr>
            <p:ph type="sldNum" sz="quarter" idx="5"/>
          </p:nvPr>
        </p:nvSpPr>
        <p:spPr/>
        <p:txBody>
          <a:bodyPr/>
          <a:lstStyle/>
          <a:p>
            <a:fld id="{09BBC267-3E0A-7146-AA75-14AAFB6B9C43}" type="slidenum">
              <a:rPr lang="en-US" smtClean="0"/>
              <a:t>17</a:t>
            </a:fld>
            <a:endParaRPr lang="en-US"/>
          </a:p>
        </p:txBody>
      </p:sp>
    </p:spTree>
    <p:extLst>
      <p:ext uri="{BB962C8B-B14F-4D97-AF65-F5344CB8AC3E}">
        <p14:creationId xmlns:p14="http://schemas.microsoft.com/office/powerpoint/2010/main" val="2796419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PMH research in the smoking domain</a:t>
            </a:r>
          </a:p>
          <a:p>
            <a:r>
              <a:rPr lang="en-US" dirty="0"/>
              <a:t>- Lots of research identifying who will or will not be able to quit successfully</a:t>
            </a:r>
          </a:p>
          <a:p>
            <a:pPr marL="171450" indent="-171450">
              <a:buFontTx/>
              <a:buChar char="-"/>
            </a:pPr>
            <a:r>
              <a:rPr lang="en-US" dirty="0"/>
              <a:t>Research looking for who will succeed using a single treatment</a:t>
            </a:r>
          </a:p>
          <a:p>
            <a:pPr marL="171450" indent="-171450">
              <a:buFontTx/>
              <a:buChar char="-"/>
            </a:pPr>
            <a:r>
              <a:rPr lang="en-US" dirty="0"/>
              <a:t>What are the BENEFITS of this research?</a:t>
            </a:r>
          </a:p>
          <a:p>
            <a:pPr marL="171450" indent="-171450">
              <a:buFontTx/>
              <a:buChar char="-"/>
            </a:pPr>
            <a:r>
              <a:rPr lang="en-US" dirty="0"/>
              <a:t>Why are these NOT helpful for our goal of selecting among </a:t>
            </a:r>
            <a:r>
              <a:rPr lang="en-US" dirty="0" err="1"/>
              <a:t>tx</a:t>
            </a:r>
            <a:r>
              <a:rPr lang="en-US" dirty="0"/>
              <a:t>?</a:t>
            </a:r>
          </a:p>
          <a:p>
            <a:pPr marL="171450" indent="-171450">
              <a:buFontTx/>
              <a:buChar char="-"/>
            </a:pPr>
            <a:endParaRPr lang="en-US" dirty="0"/>
          </a:p>
          <a:p>
            <a:r>
              <a:rPr lang="en-US" dirty="0"/>
              <a:t>Two columns – existing research in one and why it isn’t helpful in the other. Consider putting biomarker/genetic work and single moderator studies on this slide too</a:t>
            </a:r>
          </a:p>
        </p:txBody>
      </p:sp>
      <p:sp>
        <p:nvSpPr>
          <p:cNvPr id="4" name="Slide Number Placeholder 3"/>
          <p:cNvSpPr>
            <a:spLocks noGrp="1"/>
          </p:cNvSpPr>
          <p:nvPr>
            <p:ph type="sldNum" sz="quarter" idx="5"/>
          </p:nvPr>
        </p:nvSpPr>
        <p:spPr/>
        <p:txBody>
          <a:bodyPr/>
          <a:lstStyle/>
          <a:p>
            <a:fld id="{09BBC267-3E0A-7146-AA75-14AAFB6B9C43}" type="slidenum">
              <a:rPr lang="en-US" smtClean="0"/>
              <a:t>18</a:t>
            </a:fld>
            <a:endParaRPr lang="en-US"/>
          </a:p>
        </p:txBody>
      </p:sp>
    </p:spTree>
    <p:extLst>
      <p:ext uri="{BB962C8B-B14F-4D97-AF65-F5344CB8AC3E}">
        <p14:creationId xmlns:p14="http://schemas.microsoft.com/office/powerpoint/2010/main" val="2530298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Optimism! Why I think there is hope here! </a:t>
            </a:r>
            <a:r>
              <a:rPr lang="en-US" dirty="0">
                <a:sym typeface="Wingdings" pitchFamily="2" charset="2"/>
              </a:rPr>
              <a:t> opportunities for differential </a:t>
            </a:r>
            <a:r>
              <a:rPr lang="en-US" dirty="0" err="1">
                <a:sym typeface="Wingdings" pitchFamily="2" charset="2"/>
              </a:rPr>
              <a:t>tx</a:t>
            </a:r>
            <a:r>
              <a:rPr lang="en-US" dirty="0">
                <a:sym typeface="Wingdings" pitchFamily="2" charset="2"/>
              </a:rPr>
              <a:t> selection. VERY DIGESTIBLE EXAMPLES of different drug mechs, behavioral/environmental examples in conjunction with my meds</a:t>
            </a:r>
            <a:endParaRPr lang="en-US" dirty="0"/>
          </a:p>
        </p:txBody>
      </p:sp>
      <p:sp>
        <p:nvSpPr>
          <p:cNvPr id="4" name="Slide Number Placeholder 3"/>
          <p:cNvSpPr>
            <a:spLocks noGrp="1"/>
          </p:cNvSpPr>
          <p:nvPr>
            <p:ph type="sldNum" sz="quarter" idx="5"/>
          </p:nvPr>
        </p:nvSpPr>
        <p:spPr/>
        <p:txBody>
          <a:bodyPr/>
          <a:lstStyle/>
          <a:p>
            <a:fld id="{09BBC267-3E0A-7146-AA75-14AAFB6B9C43}" type="slidenum">
              <a:rPr lang="en-US" smtClean="0"/>
              <a:t>19</a:t>
            </a:fld>
            <a:endParaRPr lang="en-US"/>
          </a:p>
        </p:txBody>
      </p:sp>
    </p:spTree>
    <p:extLst>
      <p:ext uri="{BB962C8B-B14F-4D97-AF65-F5344CB8AC3E}">
        <p14:creationId xmlns:p14="http://schemas.microsoft.com/office/powerpoint/2010/main" val="813829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I’m going to be telling you today about who I want to be as a clinical scientist, what I want to do within that role, and what I’ve done so far to prepare myself for that path. I plan to leave about 15 minutes at the end for discussion, and I’d prefer you save questions until that time unless you need clarification. </a:t>
            </a:r>
          </a:p>
          <a:p>
            <a:endParaRPr lang="en-US" dirty="0"/>
          </a:p>
          <a:p>
            <a:r>
              <a:rPr lang="en-US" dirty="0"/>
              <a:t>Before I start, I just want to say that I recognize that the current events of the past few days may be weighing heavily on many of us. They have certainly been weighing on me. It has been really hard for me to feel like finalizing this presentation was a worthwhile use of time given this context, and I’d imagine some of you might be feeling the same way about listening to it. Please feel free to have your cameras off so that this hour can be as comfortable as possible for you – or keep them on if a bit of community will </a:t>
            </a:r>
            <a:r>
              <a:rPr lang="en-US"/>
              <a:t>help you more - and </a:t>
            </a:r>
            <a:r>
              <a:rPr lang="en-US" dirty="0"/>
              <a:t>just know that I really appreciate you being here today.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1172A7E-AA8C-4B14-B9BC-AE42B6D75DD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615981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Goals of the project</a:t>
            </a:r>
          </a:p>
          <a:p>
            <a:pPr marL="228600" indent="-228600">
              <a:buAutoNum type="arabicPeriod"/>
            </a:pPr>
            <a:r>
              <a:rPr lang="en-US" dirty="0"/>
              <a:t>Build a treatment selection model</a:t>
            </a:r>
          </a:p>
          <a:p>
            <a:pPr marL="228600" indent="-228600">
              <a:buAutoNum type="arabicPeriod"/>
            </a:pPr>
            <a:r>
              <a:rPr lang="en-US" dirty="0"/>
              <a:t>See if it helps people</a:t>
            </a:r>
          </a:p>
        </p:txBody>
      </p:sp>
      <p:sp>
        <p:nvSpPr>
          <p:cNvPr id="4" name="Slide Number Placeholder 3"/>
          <p:cNvSpPr>
            <a:spLocks noGrp="1"/>
          </p:cNvSpPr>
          <p:nvPr>
            <p:ph type="sldNum" sz="quarter" idx="5"/>
          </p:nvPr>
        </p:nvSpPr>
        <p:spPr/>
        <p:txBody>
          <a:bodyPr/>
          <a:lstStyle/>
          <a:p>
            <a:fld id="{09BBC267-3E0A-7146-AA75-14AAFB6B9C43}" type="slidenum">
              <a:rPr lang="en-US" smtClean="0"/>
              <a:t>20</a:t>
            </a:fld>
            <a:endParaRPr lang="en-US"/>
          </a:p>
        </p:txBody>
      </p:sp>
    </p:spTree>
    <p:extLst>
      <p:ext uri="{BB962C8B-B14F-4D97-AF65-F5344CB8AC3E}">
        <p14:creationId xmlns:p14="http://schemas.microsoft.com/office/powerpoint/2010/main" val="41340462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(multiple slides)</a:t>
            </a:r>
          </a:p>
          <a:p>
            <a:pPr marL="171450" indent="-171450">
              <a:buFontTx/>
              <a:buChar char="-"/>
            </a:pPr>
            <a:r>
              <a:rPr lang="en-US" dirty="0"/>
              <a:t>Data source CTRI</a:t>
            </a:r>
          </a:p>
          <a:p>
            <a:pPr marL="171450" indent="-171450">
              <a:buFontTx/>
              <a:buChar char="-"/>
            </a:pPr>
            <a:r>
              <a:rPr lang="en-US" dirty="0"/>
              <a:t>Participants (sample characteristics here, format like Kendra/John graphic)</a:t>
            </a:r>
          </a:p>
          <a:p>
            <a:pPr marL="171450" indent="-171450">
              <a:buFontTx/>
              <a:buChar char="-"/>
            </a:pPr>
            <a:endParaRPr lang="en-US" dirty="0"/>
          </a:p>
          <a:p>
            <a:pPr marL="171450" indent="-171450">
              <a:buFontTx/>
              <a:buChar char="-"/>
            </a:pPr>
            <a:r>
              <a:rPr lang="en-US" dirty="0"/>
              <a:t>ID characteristics</a:t>
            </a:r>
          </a:p>
          <a:p>
            <a:pPr marL="171450" indent="-171450">
              <a:buFontTx/>
              <a:buChar char="-"/>
            </a:pPr>
            <a:endParaRPr lang="en-US" dirty="0"/>
          </a:p>
          <a:p>
            <a:pPr marL="171450" indent="-171450">
              <a:buFontTx/>
              <a:buChar char="-"/>
            </a:pPr>
            <a:r>
              <a:rPr lang="en-US" dirty="0"/>
              <a:t>Don’t talk about outcomes at all yet </a:t>
            </a:r>
            <a:r>
              <a:rPr lang="en-US" dirty="0">
                <a:sym typeface="Wingdings" pitchFamily="2" charset="2"/>
              </a:rPr>
              <a:t> flow into next slide about these data become model inputs. No mention of later outcomes until aim 2</a:t>
            </a:r>
            <a:endParaRPr lang="en-US" dirty="0"/>
          </a:p>
        </p:txBody>
      </p:sp>
      <p:sp>
        <p:nvSpPr>
          <p:cNvPr id="4" name="Slide Number Placeholder 3"/>
          <p:cNvSpPr>
            <a:spLocks noGrp="1"/>
          </p:cNvSpPr>
          <p:nvPr>
            <p:ph type="sldNum" sz="quarter" idx="5"/>
          </p:nvPr>
        </p:nvSpPr>
        <p:spPr/>
        <p:txBody>
          <a:bodyPr/>
          <a:lstStyle/>
          <a:p>
            <a:fld id="{09BBC267-3E0A-7146-AA75-14AAFB6B9C43}" type="slidenum">
              <a:rPr lang="en-US" smtClean="0"/>
              <a:t>21</a:t>
            </a:fld>
            <a:endParaRPr lang="en-US"/>
          </a:p>
        </p:txBody>
      </p:sp>
    </p:spTree>
    <p:extLst>
      <p:ext uri="{BB962C8B-B14F-4D97-AF65-F5344CB8AC3E}">
        <p14:creationId xmlns:p14="http://schemas.microsoft.com/office/powerpoint/2010/main" val="457123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AIM 1 METHODS (MULTIPLE SLIDES)</a:t>
            </a:r>
          </a:p>
          <a:p>
            <a:pPr marL="171450" indent="-171450">
              <a:buFontTx/>
              <a:buChar char="-"/>
            </a:pPr>
            <a:r>
              <a:rPr lang="en-US" dirty="0"/>
              <a:t>Basic overview of model inputs (features) &amp; outputs (4-week treatment success prediction outcome)</a:t>
            </a:r>
          </a:p>
          <a:p>
            <a:pPr marL="171450" indent="-171450">
              <a:buFontTx/>
              <a:buChar char="-"/>
            </a:pPr>
            <a:r>
              <a:rPr lang="en-US" dirty="0"/>
              <a:t>What happens between the inputs &amp; outputs? That’s the model. Describe statistical algorithm re: why it matters</a:t>
            </a:r>
          </a:p>
          <a:p>
            <a:pPr marL="171450" indent="-171450">
              <a:buFontTx/>
              <a:buChar char="-"/>
            </a:pPr>
            <a:r>
              <a:rPr lang="en-US" dirty="0"/>
              <a:t>DO NOT DESCRIBE feature engineering, different feature sets, model configurations generally, hyperparameters, dimensionality reduction other than </a:t>
            </a:r>
            <a:r>
              <a:rPr lang="en-US" dirty="0" err="1"/>
              <a:t>GLMNet</a:t>
            </a:r>
            <a:endParaRPr lang="en-US" dirty="0"/>
          </a:p>
          <a:p>
            <a:pPr marL="171450" indent="-171450">
              <a:buFontTx/>
              <a:buChar char="-"/>
            </a:pPr>
            <a:endParaRPr lang="en-US" dirty="0"/>
          </a:p>
          <a:p>
            <a:pPr marL="171450" indent="-171450">
              <a:buFontTx/>
              <a:buChar char="-"/>
            </a:pPr>
            <a:r>
              <a:rPr lang="en-US" dirty="0"/>
              <a:t>IMPORTANT talk about interactions with treatment</a:t>
            </a:r>
          </a:p>
          <a:p>
            <a:pPr marL="171450" indent="-171450">
              <a:buFontTx/>
              <a:buChar char="-"/>
            </a:pPr>
            <a:endParaRPr lang="en-US" dirty="0"/>
          </a:p>
          <a:p>
            <a:pPr marL="171450" indent="-171450">
              <a:buFontTx/>
              <a:buChar char="-"/>
            </a:pPr>
            <a:r>
              <a:rPr lang="en-US" dirty="0"/>
              <a:t>Cross-validation – important elements &amp; what you need to know / why it matters</a:t>
            </a:r>
          </a:p>
          <a:p>
            <a:pPr marL="171450" indent="-171450">
              <a:buFontTx/>
              <a:buChar char="-"/>
            </a:pPr>
            <a:endParaRPr lang="en-US" dirty="0"/>
          </a:p>
          <a:p>
            <a:pPr marL="171450" indent="-171450">
              <a:buFontTx/>
              <a:buChar char="-"/>
            </a:pPr>
            <a:r>
              <a:rPr lang="en-US" dirty="0"/>
              <a:t>Metric </a:t>
            </a:r>
            <a:r>
              <a:rPr lang="en-US" dirty="0" err="1"/>
              <a:t>auROC</a:t>
            </a:r>
            <a:r>
              <a:rPr lang="en-US" dirty="0"/>
              <a:t> (maybe on same slide as CV)</a:t>
            </a:r>
          </a:p>
          <a:p>
            <a:endParaRPr lang="en-US" dirty="0"/>
          </a:p>
        </p:txBody>
      </p:sp>
      <p:sp>
        <p:nvSpPr>
          <p:cNvPr id="4" name="Slide Number Placeholder 3"/>
          <p:cNvSpPr>
            <a:spLocks noGrp="1"/>
          </p:cNvSpPr>
          <p:nvPr>
            <p:ph type="sldNum" sz="quarter" idx="5"/>
          </p:nvPr>
        </p:nvSpPr>
        <p:spPr/>
        <p:txBody>
          <a:bodyPr/>
          <a:lstStyle/>
          <a:p>
            <a:fld id="{09BBC267-3E0A-7146-AA75-14AAFB6B9C43}" type="slidenum">
              <a:rPr lang="en-US" smtClean="0"/>
              <a:t>22</a:t>
            </a:fld>
            <a:endParaRPr lang="en-US"/>
          </a:p>
        </p:txBody>
      </p:sp>
    </p:spTree>
    <p:extLst>
      <p:ext uri="{BB962C8B-B14F-4D97-AF65-F5344CB8AC3E}">
        <p14:creationId xmlns:p14="http://schemas.microsoft.com/office/powerpoint/2010/main" val="18424739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performance </a:t>
            </a:r>
            <a:r>
              <a:rPr lang="en-US" dirty="0" err="1"/>
              <a:t>auROC</a:t>
            </a:r>
            <a:endParaRPr lang="en-US" dirty="0"/>
          </a:p>
          <a:p>
            <a:r>
              <a:rPr lang="en-US" dirty="0"/>
              <a:t>Bayesian CI around performance to establish there is signal</a:t>
            </a:r>
          </a:p>
          <a:p>
            <a:r>
              <a:rPr lang="en-US" dirty="0"/>
              <a:t>Model calibration</a:t>
            </a:r>
          </a:p>
          <a:p>
            <a:endParaRPr lang="en-US" dirty="0"/>
          </a:p>
          <a:p>
            <a:r>
              <a:rPr lang="en-US" dirty="0"/>
              <a:t>Interim takeaways – model has signal, matches some existing research, ~70% chance that our model correctly assigns a higher probability to a positive (abstinent) case than a negative (smoking) case, considered “acceptable”</a:t>
            </a:r>
          </a:p>
        </p:txBody>
      </p:sp>
      <p:sp>
        <p:nvSpPr>
          <p:cNvPr id="4" name="Slide Number Placeholder 3"/>
          <p:cNvSpPr>
            <a:spLocks noGrp="1"/>
          </p:cNvSpPr>
          <p:nvPr>
            <p:ph type="sldNum" sz="quarter" idx="5"/>
          </p:nvPr>
        </p:nvSpPr>
        <p:spPr/>
        <p:txBody>
          <a:bodyPr/>
          <a:lstStyle/>
          <a:p>
            <a:fld id="{09BBC267-3E0A-7146-AA75-14AAFB6B9C43}" type="slidenum">
              <a:rPr lang="en-US" smtClean="0"/>
              <a:t>23</a:t>
            </a:fld>
            <a:endParaRPr lang="en-US"/>
          </a:p>
        </p:txBody>
      </p:sp>
    </p:spTree>
    <p:extLst>
      <p:ext uri="{BB962C8B-B14F-4D97-AF65-F5344CB8AC3E}">
        <p14:creationId xmlns:p14="http://schemas.microsoft.com/office/powerpoint/2010/main" val="33373916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have a model that predicts treatment success overall – which puts us in the same position as some of that previous research. Overall prediction was NOT our primary goal. Capturing some signal with our model was necessary for us to trust our predictions, but it’s insufficient. A model that predicted treatment success PERFECTLY but included no interactions would be useless for treatment selection. But our model did include interactions, YAY!</a:t>
            </a:r>
          </a:p>
          <a:p>
            <a:endParaRPr lang="en-US" dirty="0"/>
          </a:p>
          <a:p>
            <a:r>
              <a:rPr lang="en-US" dirty="0"/>
              <a:t>New slide – model interpretation (# interactions retained, walk through what an interaction “means”, give an example of one that pushes people in different directions?, list most important features in plain English)</a:t>
            </a:r>
          </a:p>
          <a:p>
            <a:endParaRPr lang="en-US" dirty="0"/>
          </a:p>
          <a:p>
            <a:r>
              <a:rPr lang="en-US" dirty="0"/>
              <a:t>We want to take this to the next step and find out how we can use it to select among treatments </a:t>
            </a:r>
            <a:r>
              <a:rPr lang="en-US" dirty="0">
                <a:sym typeface="Wingdings" pitchFamily="2" charset="2"/>
              </a:rPr>
              <a:t> reminder of AIM 2</a:t>
            </a:r>
            <a:endParaRPr lang="en-US" dirty="0"/>
          </a:p>
        </p:txBody>
      </p:sp>
      <p:sp>
        <p:nvSpPr>
          <p:cNvPr id="4" name="Slide Number Placeholder 3"/>
          <p:cNvSpPr>
            <a:spLocks noGrp="1"/>
          </p:cNvSpPr>
          <p:nvPr>
            <p:ph type="sldNum" sz="quarter" idx="5"/>
          </p:nvPr>
        </p:nvSpPr>
        <p:spPr/>
        <p:txBody>
          <a:bodyPr/>
          <a:lstStyle/>
          <a:p>
            <a:fld id="{09BBC267-3E0A-7146-AA75-14AAFB6B9C43}" type="slidenum">
              <a:rPr lang="en-US" smtClean="0"/>
              <a:t>24</a:t>
            </a:fld>
            <a:endParaRPr lang="en-US"/>
          </a:p>
        </p:txBody>
      </p:sp>
    </p:spTree>
    <p:extLst>
      <p:ext uri="{BB962C8B-B14F-4D97-AF65-F5344CB8AC3E}">
        <p14:creationId xmlns:p14="http://schemas.microsoft.com/office/powerpoint/2010/main" val="19880038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AIM 2 METHODS (multiple slides)</a:t>
            </a:r>
          </a:p>
          <a:p>
            <a:endParaRPr lang="en-US" dirty="0"/>
          </a:p>
          <a:p>
            <a:pPr marL="228600" indent="-228600">
              <a:buAutoNum type="arabicPeriod"/>
            </a:pPr>
            <a:r>
              <a:rPr lang="en-US" dirty="0"/>
              <a:t>Identify model-predicted best treatment</a:t>
            </a:r>
          </a:p>
          <a:p>
            <a:pPr marL="228600" indent="-228600">
              <a:buAutoNum type="arabicPeriod"/>
            </a:pPr>
            <a:endParaRPr lang="en-US" dirty="0"/>
          </a:p>
          <a:p>
            <a:pPr marL="228600" indent="-228600">
              <a:buAutoNum type="arabicPeriod"/>
            </a:pPr>
            <a:r>
              <a:rPr lang="en-US" dirty="0"/>
              <a:t>Categorize treatment matching</a:t>
            </a:r>
          </a:p>
          <a:p>
            <a:pPr marL="228600" indent="-228600">
              <a:buAutoNum type="arabicPeriod"/>
            </a:pPr>
            <a:endParaRPr lang="en-US" dirty="0"/>
          </a:p>
          <a:p>
            <a:pPr marL="228600" indent="-228600">
              <a:buAutoNum type="arabicPeriod"/>
            </a:pPr>
            <a:r>
              <a:rPr lang="en-US" dirty="0"/>
              <a:t>WALK THROUGH VERY EXPLICITLY AND SLOWLY WITH AN EXAMPLE</a:t>
            </a:r>
          </a:p>
        </p:txBody>
      </p:sp>
      <p:sp>
        <p:nvSpPr>
          <p:cNvPr id="4" name="Slide Number Placeholder 3"/>
          <p:cNvSpPr>
            <a:spLocks noGrp="1"/>
          </p:cNvSpPr>
          <p:nvPr>
            <p:ph type="sldNum" sz="quarter" idx="5"/>
          </p:nvPr>
        </p:nvSpPr>
        <p:spPr/>
        <p:txBody>
          <a:bodyPr/>
          <a:lstStyle/>
          <a:p>
            <a:fld id="{09BBC267-3E0A-7146-AA75-14AAFB6B9C43}" type="slidenum">
              <a:rPr lang="en-US" smtClean="0"/>
              <a:t>25</a:t>
            </a:fld>
            <a:endParaRPr lang="en-US"/>
          </a:p>
        </p:txBody>
      </p:sp>
    </p:spTree>
    <p:extLst>
      <p:ext uri="{BB962C8B-B14F-4D97-AF65-F5344CB8AC3E}">
        <p14:creationId xmlns:p14="http://schemas.microsoft.com/office/powerpoint/2010/main" val="3261121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Evaluate clinical benefit, describe analysis clearly but briefly. Don’t mention Bayesian. Talk about multiple time points for assessment outcomes here</a:t>
            </a:r>
          </a:p>
        </p:txBody>
      </p:sp>
      <p:sp>
        <p:nvSpPr>
          <p:cNvPr id="4" name="Slide Number Placeholder 3"/>
          <p:cNvSpPr>
            <a:spLocks noGrp="1"/>
          </p:cNvSpPr>
          <p:nvPr>
            <p:ph type="sldNum" sz="quarter" idx="5"/>
          </p:nvPr>
        </p:nvSpPr>
        <p:spPr/>
        <p:txBody>
          <a:bodyPr/>
          <a:lstStyle/>
          <a:p>
            <a:fld id="{09BBC267-3E0A-7146-AA75-14AAFB6B9C43}" type="slidenum">
              <a:rPr lang="en-US" smtClean="0"/>
              <a:t>26</a:t>
            </a:fld>
            <a:endParaRPr lang="en-US"/>
          </a:p>
        </p:txBody>
      </p:sp>
    </p:spTree>
    <p:extLst>
      <p:ext uri="{BB962C8B-B14F-4D97-AF65-F5344CB8AC3E}">
        <p14:creationId xmlns:p14="http://schemas.microsoft.com/office/powerpoint/2010/main" val="21432294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AIM 2 results – figure 4 from paper. Walk through very slowly</a:t>
            </a:r>
          </a:p>
        </p:txBody>
      </p:sp>
      <p:sp>
        <p:nvSpPr>
          <p:cNvPr id="4" name="Slide Number Placeholder 3"/>
          <p:cNvSpPr>
            <a:spLocks noGrp="1"/>
          </p:cNvSpPr>
          <p:nvPr>
            <p:ph type="sldNum" sz="quarter" idx="5"/>
          </p:nvPr>
        </p:nvSpPr>
        <p:spPr/>
        <p:txBody>
          <a:bodyPr/>
          <a:lstStyle/>
          <a:p>
            <a:fld id="{09BBC267-3E0A-7146-AA75-14AAFB6B9C43}" type="slidenum">
              <a:rPr lang="en-US" smtClean="0"/>
              <a:t>27</a:t>
            </a:fld>
            <a:endParaRPr lang="en-US"/>
          </a:p>
        </p:txBody>
      </p:sp>
    </p:spTree>
    <p:extLst>
      <p:ext uri="{BB962C8B-B14F-4D97-AF65-F5344CB8AC3E}">
        <p14:creationId xmlns:p14="http://schemas.microsoft.com/office/powerpoint/2010/main" val="3010409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Takeaways</a:t>
            </a:r>
          </a:p>
          <a:p>
            <a:endParaRPr lang="en-US" dirty="0"/>
          </a:p>
          <a:p>
            <a:r>
              <a:rPr lang="en-US" dirty="0"/>
              <a:t>Our treatment selection model can offer immediate benefit to people looking to quit smoking using several first-line medications – contextualize what effect size (percentage difference) means</a:t>
            </a:r>
          </a:p>
          <a:p>
            <a:endParaRPr lang="en-US" dirty="0"/>
          </a:p>
          <a:p>
            <a:r>
              <a:rPr lang="en-US" dirty="0"/>
              <a:t>We can achieve this benefit using an assessment that is low-burden and accessible (50ish multiple choice and yes/no items, would take about 10 minutes for someone to complete). Could be remote </a:t>
            </a:r>
            <a:r>
              <a:rPr lang="en-US" dirty="0" err="1"/>
              <a:t>bc</a:t>
            </a:r>
            <a:r>
              <a:rPr lang="en-US" dirty="0"/>
              <a:t> all self-report</a:t>
            </a:r>
          </a:p>
        </p:txBody>
      </p:sp>
      <p:sp>
        <p:nvSpPr>
          <p:cNvPr id="4" name="Slide Number Placeholder 3"/>
          <p:cNvSpPr>
            <a:spLocks noGrp="1"/>
          </p:cNvSpPr>
          <p:nvPr>
            <p:ph type="sldNum" sz="quarter" idx="5"/>
          </p:nvPr>
        </p:nvSpPr>
        <p:spPr/>
        <p:txBody>
          <a:bodyPr/>
          <a:lstStyle/>
          <a:p>
            <a:fld id="{09BBC267-3E0A-7146-AA75-14AAFB6B9C43}" type="slidenum">
              <a:rPr lang="en-US" smtClean="0"/>
              <a:t>28</a:t>
            </a:fld>
            <a:endParaRPr lang="en-US"/>
          </a:p>
        </p:txBody>
      </p:sp>
    </p:spTree>
    <p:extLst>
      <p:ext uri="{BB962C8B-B14F-4D97-AF65-F5344CB8AC3E}">
        <p14:creationId xmlns:p14="http://schemas.microsoft.com/office/powerpoint/2010/main" val="170388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Takeaways continued</a:t>
            </a:r>
          </a:p>
          <a:p>
            <a:endParaRPr lang="en-US" dirty="0"/>
          </a:p>
          <a:p>
            <a:r>
              <a:rPr lang="en-US" dirty="0"/>
              <a:t>It is important to select a treatment that can offer improved success during initial recovery!!</a:t>
            </a:r>
          </a:p>
        </p:txBody>
      </p:sp>
      <p:sp>
        <p:nvSpPr>
          <p:cNvPr id="4" name="Slide Number Placeholder 3"/>
          <p:cNvSpPr>
            <a:spLocks noGrp="1"/>
          </p:cNvSpPr>
          <p:nvPr>
            <p:ph type="sldNum" sz="quarter" idx="5"/>
          </p:nvPr>
        </p:nvSpPr>
        <p:spPr/>
        <p:txBody>
          <a:bodyPr/>
          <a:lstStyle/>
          <a:p>
            <a:fld id="{09BBC267-3E0A-7146-AA75-14AAFB6B9C43}" type="slidenum">
              <a:rPr lang="en-US" smtClean="0"/>
              <a:t>29</a:t>
            </a:fld>
            <a:endParaRPr lang="en-US"/>
          </a:p>
        </p:txBody>
      </p:sp>
    </p:spTree>
    <p:extLst>
      <p:ext uri="{BB962C8B-B14F-4D97-AF65-F5344CB8AC3E}">
        <p14:creationId xmlns:p14="http://schemas.microsoft.com/office/powerpoint/2010/main" val="1131806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Acknowledgements:</a:t>
            </a:r>
          </a:p>
          <a:p>
            <a:r>
              <a:rPr lang="en-US" dirty="0"/>
              <a:t>I want to thank you all for being here today! I also want to say thank you to a few specific people before we get started</a:t>
            </a:r>
          </a:p>
          <a:p>
            <a:endParaRPr lang="en-US" dirty="0"/>
          </a:p>
          <a:p>
            <a:r>
              <a:rPr lang="en-US" dirty="0"/>
              <a:t>John (in case it wasn’t obvious from that incredibly kind introduction, I have the most wonderful mentor)</a:t>
            </a:r>
          </a:p>
          <a:p>
            <a:r>
              <a:rPr lang="en-US" dirty="0"/>
              <a:t>Susan (truly would not have finished my dissertation – and likely grad school more generally – without her)</a:t>
            </a:r>
          </a:p>
          <a:p>
            <a:r>
              <a:rPr lang="en-US" dirty="0"/>
              <a:t>Rest of lab</a:t>
            </a:r>
          </a:p>
        </p:txBody>
      </p:sp>
      <p:sp>
        <p:nvSpPr>
          <p:cNvPr id="4" name="Slide Number Placeholder 3"/>
          <p:cNvSpPr>
            <a:spLocks noGrp="1"/>
          </p:cNvSpPr>
          <p:nvPr>
            <p:ph type="sldNum" sz="quarter" idx="5"/>
          </p:nvPr>
        </p:nvSpPr>
        <p:spPr/>
        <p:txBody>
          <a:bodyPr/>
          <a:lstStyle/>
          <a:p>
            <a:fld id="{09BBC267-3E0A-7146-AA75-14AAFB6B9C43}" type="slidenum">
              <a:rPr lang="en-US" smtClean="0"/>
              <a:t>3</a:t>
            </a:fld>
            <a:endParaRPr lang="en-US"/>
          </a:p>
        </p:txBody>
      </p:sp>
    </p:spTree>
    <p:extLst>
      <p:ext uri="{BB962C8B-B14F-4D97-AF65-F5344CB8AC3E}">
        <p14:creationId xmlns:p14="http://schemas.microsoft.com/office/powerpoint/2010/main" val="35579323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might our model not offer benefit in the long-term?</a:t>
            </a:r>
          </a:p>
          <a:p>
            <a:endParaRPr lang="en-US" dirty="0"/>
          </a:p>
          <a:p>
            <a:r>
              <a:rPr lang="en-US" dirty="0"/>
              <a:t>We think the most likely possibility is that many of the features used in this model were based on single assessments of current states (e.g., what’s your withdrawal like RIGHT NOW?). It may be that these features do predict ongoing treatment success, but because the features themselves change dynamically over time, what was the right treatment based on pre-quit characteristics is no longer the right treatment by 12 weeks, 6 months, or beyond</a:t>
            </a:r>
          </a:p>
          <a:p>
            <a:endParaRPr lang="en-US" dirty="0"/>
          </a:p>
          <a:p>
            <a:r>
              <a:rPr lang="en-US" dirty="0"/>
              <a:t>Example of feature that indicates someone lives alone or only with their partner. This same feature increases success using C-NRT and decreases success using varenicline. What if this was an important factor that led to C-NRT being selected as an individual’s best treatment – and then they move?</a:t>
            </a:r>
          </a:p>
        </p:txBody>
      </p:sp>
      <p:sp>
        <p:nvSpPr>
          <p:cNvPr id="4" name="Slide Number Placeholder 3"/>
          <p:cNvSpPr>
            <a:spLocks noGrp="1"/>
          </p:cNvSpPr>
          <p:nvPr>
            <p:ph type="sldNum" sz="quarter" idx="5"/>
          </p:nvPr>
        </p:nvSpPr>
        <p:spPr/>
        <p:txBody>
          <a:bodyPr/>
          <a:lstStyle/>
          <a:p>
            <a:fld id="{09BBC267-3E0A-7146-AA75-14AAFB6B9C43}" type="slidenum">
              <a:rPr lang="en-US" smtClean="0"/>
              <a:t>30</a:t>
            </a:fld>
            <a:endParaRPr lang="en-US"/>
          </a:p>
        </p:txBody>
      </p:sp>
    </p:spTree>
    <p:extLst>
      <p:ext uri="{BB962C8B-B14F-4D97-AF65-F5344CB8AC3E}">
        <p14:creationId xmlns:p14="http://schemas.microsoft.com/office/powerpoint/2010/main" val="30425601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like these are the rule rather than the exception for CHRONIC, RELAPSING DISORDERS like SUDs</a:t>
            </a:r>
          </a:p>
          <a:p>
            <a:endParaRPr lang="en-US" dirty="0"/>
          </a:p>
          <a:p>
            <a:r>
              <a:rPr lang="en-US" dirty="0"/>
              <a:t>Consider diabetes – we know that it’s not your average blood glucose levels that matter, or a measurement from 4 weeks ago – what matters is your CURRENT blood glucose level. So we monitor it continuously, because if it’s low RIGHT NOW you need to eat or drink something with sugar. If it’s high RIGHT NOW, you need to take fast-acting insulin</a:t>
            </a:r>
          </a:p>
          <a:p>
            <a:endParaRPr lang="en-US" dirty="0"/>
          </a:p>
          <a:p>
            <a:r>
              <a:rPr lang="en-US" dirty="0"/>
              <a:t>Tobacco and other substance use disorders are the same way. They are dynamic – both risk for use and the factors driving that risk fluctuate over time</a:t>
            </a:r>
          </a:p>
        </p:txBody>
      </p:sp>
      <p:sp>
        <p:nvSpPr>
          <p:cNvPr id="4" name="Slide Number Placeholder 3"/>
          <p:cNvSpPr>
            <a:spLocks noGrp="1"/>
          </p:cNvSpPr>
          <p:nvPr>
            <p:ph type="sldNum" sz="quarter" idx="5"/>
          </p:nvPr>
        </p:nvSpPr>
        <p:spPr/>
        <p:txBody>
          <a:bodyPr/>
          <a:lstStyle/>
          <a:p>
            <a:fld id="{09BBC267-3E0A-7146-AA75-14AAFB6B9C43}" type="slidenum">
              <a:rPr lang="en-US" smtClean="0"/>
              <a:t>31</a:t>
            </a:fld>
            <a:endParaRPr lang="en-US"/>
          </a:p>
        </p:txBody>
      </p:sp>
    </p:spTree>
    <p:extLst>
      <p:ext uri="{BB962C8B-B14F-4D97-AF65-F5344CB8AC3E}">
        <p14:creationId xmlns:p14="http://schemas.microsoft.com/office/powerpoint/2010/main" val="15033117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Adaptive continuing care requires two things. First, it necessitates assessment. This assessment includes retrospective review of a person’s history leading up to their initial treatment selection as well as subsequent, nearly continuous monitoring of characteristics that might affect and predict increased risk for an upcoming lapse back to substance use. These characteristics of both the individual and their environment must be measured with high temporal precision. Often, this continuous, high-resolution monitoring is called “sensing”. Our lab has begun to do this work with individuals recovering from alcohol use disorder and with individuals recovering from opioid use disorder. The goal of those trials is to build risk prediction models using personal sensing techniques to monitor patient characteristics and lapses back to use during the first 3-12 months following quitting.</a:t>
            </a:r>
          </a:p>
          <a:p>
            <a:endParaRPr lang="en-US" dirty="0"/>
          </a:p>
          <a:p>
            <a:r>
              <a:rPr lang="en-US" dirty="0"/>
              <a:t>Second, following initial treatment selection, adaptive continuing care requires being able to select or suggest treatments over time as risk for lapse or relapse changes. This approach incorporates the understanding that the “right” treatment for a given person can change over time as circumstances change. This could include selecting a new traditional treatment if initial treatment selection was ineffective, suggesting booster modules over time, titrating medication doses, and providing brief/just-in-time treatments built into digital treatment platforms, among others. Thinking back to our examples, these two escalations in substance use severity were for different reasons and may have produced distinct consequences. In one case, the individual may benefit from more intensive SUD-focused care and suggestions of social supports/groups they could join in their new location. In the other, several sessions of mindfulness provided via a digital therapeutic app could be sufficient to help the individual process their grief. Continued care also involves knowing the periods in which a patient doesn’t need as much treatment or support because their risk is low. This helps avoid burnout for that patient and helps to allocate limited resources to patients who need more support. Just as we saw with varying trajectories prior to initial treatment selection, lifelong presentations differ between patients.</a:t>
            </a:r>
          </a:p>
          <a:p>
            <a:endParaRPr lang="en-US" dirty="0"/>
          </a:p>
          <a:p>
            <a:r>
              <a:rPr lang="en-US" dirty="0"/>
              <a:t>Thus, individuals with SUDs all require continuing care, but this care must be adaptive because the specific treatment required not only differs between individuals but also changes within an individual over time.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7EDFBFB-CC42-4043-87D4-9CC35DDF89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18509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bg1"/>
                </a:solidFill>
                <a:effectLst>
                  <a:outerShdw blurRad="50800" dist="38100" dir="2700000" algn="tl" rotWithShape="0">
                    <a:prstClr val="black">
                      <a:alpha val="40000"/>
                    </a:prstClr>
                  </a:outerShdw>
                </a:effectLst>
              </a:rPr>
              <a:t>We can see that effect of lag between stress and smoking/craving more clearly here where you’re seeing the effect size at each lag for smoking (left) and craving (right). The effect of stressful events on both smoking and craving decreased as the lag between reports increased. Smoking and craving were more likely to occur within the first few hours following a stressful event; by 4-6 hours post-stressor, there was no longer a significant effect of the stressful event on either smoking or craving.</a:t>
            </a:r>
          </a:p>
          <a:p>
            <a:endParaRPr lang="en-US" b="0" dirty="0">
              <a:solidFill>
                <a:schemeClr val="bg1"/>
              </a:solidFill>
              <a:effectLst>
                <a:outerShdw blurRad="50800" dist="38100" dir="2700000" algn="tl" rotWithShape="0">
                  <a:prstClr val="black">
                    <a:alpha val="40000"/>
                  </a:prstClr>
                </a:outerShdw>
              </a:effectLst>
            </a:endParaRPr>
          </a:p>
          <a:p>
            <a:r>
              <a:rPr lang="en-US" b="0" dirty="0">
                <a:solidFill>
                  <a:schemeClr val="bg1"/>
                </a:solidFill>
                <a:effectLst>
                  <a:outerShdw blurRad="50800" dist="38100" dir="2700000" algn="tl" rotWithShape="0">
                    <a:prstClr val="black">
                      <a:alpha val="40000"/>
                    </a:prstClr>
                  </a:outerShdw>
                </a:effectLst>
              </a:rPr>
              <a:t>These analyses provide strong evidence that stressful events precede both cigarette smoking and craving, supporting one of the core theses of our review paper. They also show the time-varying nature of these effects – even this relatively coarse measurement over time helped to elucidate time-varying effects; continuous sensing could show us even more.</a:t>
            </a:r>
          </a:p>
        </p:txBody>
      </p:sp>
      <p:sp>
        <p:nvSpPr>
          <p:cNvPr id="4" name="Slide Number Placeholder 3"/>
          <p:cNvSpPr>
            <a:spLocks noGrp="1"/>
          </p:cNvSpPr>
          <p:nvPr>
            <p:ph type="sldNum" sz="quarter" idx="5"/>
          </p:nvPr>
        </p:nvSpPr>
        <p:spPr/>
        <p:txBody>
          <a:bodyPr/>
          <a:lstStyle/>
          <a:p>
            <a:fld id="{97EDFBFB-CC42-4043-87D4-9CC35DDF897A}" type="slidenum">
              <a:rPr lang="en-US" smtClean="0"/>
              <a:t>33</a:t>
            </a:fld>
            <a:endParaRPr lang="en-US"/>
          </a:p>
        </p:txBody>
      </p:sp>
    </p:spTree>
    <p:extLst>
      <p:ext uri="{BB962C8B-B14F-4D97-AF65-F5344CB8AC3E}">
        <p14:creationId xmlns:p14="http://schemas.microsoft.com/office/powerpoint/2010/main" val="3590618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though it’s important, initial treatment selection is insufficient. We need long-term, continuing care. What does this require?</a:t>
            </a:r>
          </a:p>
          <a:p>
            <a:endParaRPr lang="en-US" dirty="0"/>
          </a:p>
          <a:p>
            <a:r>
              <a:rPr lang="en-US" dirty="0"/>
              <a:t>1. Ongoing assessment of key factors that predict treatment success</a:t>
            </a:r>
          </a:p>
          <a:p>
            <a:endParaRPr lang="en-US" dirty="0"/>
          </a:p>
          <a:p>
            <a:r>
              <a:rPr lang="en-US" dirty="0"/>
              <a:t>2. Treatment selection that can adapt over time</a:t>
            </a:r>
          </a:p>
        </p:txBody>
      </p:sp>
      <p:sp>
        <p:nvSpPr>
          <p:cNvPr id="4" name="Slide Number Placeholder 3"/>
          <p:cNvSpPr>
            <a:spLocks noGrp="1"/>
          </p:cNvSpPr>
          <p:nvPr>
            <p:ph type="sldNum" sz="quarter" idx="5"/>
          </p:nvPr>
        </p:nvSpPr>
        <p:spPr/>
        <p:txBody>
          <a:bodyPr/>
          <a:lstStyle/>
          <a:p>
            <a:fld id="{09BBC267-3E0A-7146-AA75-14AAFB6B9C43}" type="slidenum">
              <a:rPr lang="en-US" smtClean="0"/>
              <a:t>34</a:t>
            </a:fld>
            <a:endParaRPr lang="en-US"/>
          </a:p>
        </p:txBody>
      </p:sp>
    </p:spTree>
    <p:extLst>
      <p:ext uri="{BB962C8B-B14F-4D97-AF65-F5344CB8AC3E}">
        <p14:creationId xmlns:p14="http://schemas.microsoft.com/office/powerpoint/2010/main" val="14732480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Future directions: Prospective clinical trial</a:t>
            </a:r>
          </a:p>
        </p:txBody>
      </p:sp>
      <p:sp>
        <p:nvSpPr>
          <p:cNvPr id="4" name="Slide Number Placeholder 3"/>
          <p:cNvSpPr>
            <a:spLocks noGrp="1"/>
          </p:cNvSpPr>
          <p:nvPr>
            <p:ph type="sldNum" sz="quarter" idx="5"/>
          </p:nvPr>
        </p:nvSpPr>
        <p:spPr/>
        <p:txBody>
          <a:bodyPr/>
          <a:lstStyle/>
          <a:p>
            <a:fld id="{09BBC267-3E0A-7146-AA75-14AAFB6B9C43}" type="slidenum">
              <a:rPr lang="en-US" smtClean="0"/>
              <a:t>35</a:t>
            </a:fld>
            <a:endParaRPr lang="en-US"/>
          </a:p>
        </p:txBody>
      </p:sp>
    </p:spTree>
    <p:extLst>
      <p:ext uri="{BB962C8B-B14F-4D97-AF65-F5344CB8AC3E}">
        <p14:creationId xmlns:p14="http://schemas.microsoft.com/office/powerpoint/2010/main" val="11058474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Conclusion takeaways to leave on-screen during Qs</a:t>
            </a:r>
          </a:p>
        </p:txBody>
      </p:sp>
      <p:sp>
        <p:nvSpPr>
          <p:cNvPr id="4" name="Slide Number Placeholder 3"/>
          <p:cNvSpPr>
            <a:spLocks noGrp="1"/>
          </p:cNvSpPr>
          <p:nvPr>
            <p:ph type="sldNum" sz="quarter" idx="5"/>
          </p:nvPr>
        </p:nvSpPr>
        <p:spPr/>
        <p:txBody>
          <a:bodyPr/>
          <a:lstStyle/>
          <a:p>
            <a:fld id="{09BBC267-3E0A-7146-AA75-14AAFB6B9C43}" type="slidenum">
              <a:rPr lang="en-US" smtClean="0"/>
              <a:t>36</a:t>
            </a:fld>
            <a:endParaRPr lang="en-US"/>
          </a:p>
        </p:txBody>
      </p:sp>
    </p:spTree>
    <p:extLst>
      <p:ext uri="{BB962C8B-B14F-4D97-AF65-F5344CB8AC3E}">
        <p14:creationId xmlns:p14="http://schemas.microsoft.com/office/powerpoint/2010/main" val="8985473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Acknowledgements:</a:t>
            </a:r>
          </a:p>
          <a:p>
            <a:r>
              <a:rPr lang="en-US" dirty="0"/>
              <a:t>Mentoring committee, additional mentors &amp; supporters (VA, MUSC, Chris)</a:t>
            </a:r>
          </a:p>
          <a:p>
            <a:r>
              <a:rPr lang="en-US" dirty="0"/>
              <a:t>CTRI for data</a:t>
            </a:r>
          </a:p>
          <a:p>
            <a:r>
              <a:rPr lang="en-US" dirty="0"/>
              <a:t>Funding</a:t>
            </a:r>
          </a:p>
        </p:txBody>
      </p:sp>
      <p:sp>
        <p:nvSpPr>
          <p:cNvPr id="4" name="Slide Number Placeholder 3"/>
          <p:cNvSpPr>
            <a:spLocks noGrp="1"/>
          </p:cNvSpPr>
          <p:nvPr>
            <p:ph type="sldNum" sz="quarter" idx="5"/>
          </p:nvPr>
        </p:nvSpPr>
        <p:spPr/>
        <p:txBody>
          <a:bodyPr/>
          <a:lstStyle/>
          <a:p>
            <a:fld id="{09BBC267-3E0A-7146-AA75-14AAFB6B9C43}" type="slidenum">
              <a:rPr lang="en-US" smtClean="0"/>
              <a:t>4</a:t>
            </a:fld>
            <a:endParaRPr lang="en-US"/>
          </a:p>
        </p:txBody>
      </p:sp>
    </p:spTree>
    <p:extLst>
      <p:ext uri="{BB962C8B-B14F-4D97-AF65-F5344CB8AC3E}">
        <p14:creationId xmlns:p14="http://schemas.microsoft.com/office/powerpoint/2010/main" val="1108016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Acknowledgements:</a:t>
            </a:r>
          </a:p>
          <a:p>
            <a:r>
              <a:rPr lang="en-US" dirty="0"/>
              <a:t>Friends &amp; family (Joey, Emily, Mom &amp; Dad, school friends, volleyball friends, DCVB)</a:t>
            </a:r>
          </a:p>
        </p:txBody>
      </p:sp>
      <p:sp>
        <p:nvSpPr>
          <p:cNvPr id="4" name="Slide Number Placeholder 3"/>
          <p:cNvSpPr>
            <a:spLocks noGrp="1"/>
          </p:cNvSpPr>
          <p:nvPr>
            <p:ph type="sldNum" sz="quarter" idx="5"/>
          </p:nvPr>
        </p:nvSpPr>
        <p:spPr/>
        <p:txBody>
          <a:bodyPr/>
          <a:lstStyle/>
          <a:p>
            <a:fld id="{09BBC267-3E0A-7146-AA75-14AAFB6B9C43}" type="slidenum">
              <a:rPr lang="en-US" smtClean="0"/>
              <a:t>5</a:t>
            </a:fld>
            <a:endParaRPr lang="en-US"/>
          </a:p>
        </p:txBody>
      </p:sp>
    </p:spTree>
    <p:extLst>
      <p:ext uri="{BB962C8B-B14F-4D97-AF65-F5344CB8AC3E}">
        <p14:creationId xmlns:p14="http://schemas.microsoft.com/office/powerpoint/2010/main" val="1037519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contrast this approach to the way we traditionally assign treatments, which relies on population-level characteristics. Typically, we select a treatment for a patient from a wide variety of available options. Likely, an important factor in your decision will be how effective that treatment is. For example, we’re more likely to select a treatment that works for 75% rather than 25% of people. But if your patient is this person [CLICK], we would have chosen wrong. This illustrates a problem with how we assign treatments in that what works best at a population level does not necessarily work best for the patient sitting in your office.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1172A7E-AA8C-4B14-B9BC-AE42B6D75DD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89428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of traditional treatment selection. Work through graphic. 75/25 so that the point can be stronger here and so that I can make the comparison to mental health conditions having comparable </a:t>
            </a:r>
            <a:r>
              <a:rPr lang="en-US" dirty="0" err="1"/>
              <a:t>tx</a:t>
            </a:r>
            <a:endParaRPr lang="en-US" dirty="0"/>
          </a:p>
          <a:p>
            <a:endParaRPr lang="en-US" dirty="0"/>
          </a:p>
          <a:p>
            <a:r>
              <a:rPr lang="en-US" dirty="0"/>
              <a:t>Related problem of time &amp; cost of developing new treatments</a:t>
            </a:r>
          </a:p>
        </p:txBody>
      </p:sp>
      <p:sp>
        <p:nvSpPr>
          <p:cNvPr id="4" name="Slide Number Placeholder 3"/>
          <p:cNvSpPr>
            <a:spLocks noGrp="1"/>
          </p:cNvSpPr>
          <p:nvPr>
            <p:ph type="sldNum" sz="quarter" idx="5"/>
          </p:nvPr>
        </p:nvSpPr>
        <p:spPr/>
        <p:txBody>
          <a:bodyPr/>
          <a:lstStyle/>
          <a:p>
            <a:fld id="{09BBC267-3E0A-7146-AA75-14AAFB6B9C43}" type="slidenum">
              <a:rPr lang="en-US" smtClean="0"/>
              <a:t>7</a:t>
            </a:fld>
            <a:endParaRPr lang="en-US"/>
          </a:p>
        </p:txBody>
      </p:sp>
    </p:spTree>
    <p:extLst>
      <p:ext uri="{BB962C8B-B14F-4D97-AF65-F5344CB8AC3E}">
        <p14:creationId xmlns:p14="http://schemas.microsoft.com/office/powerpoint/2010/main" val="10994229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Precision medicine – definition, what it would mean to be successful, why it has advantages for optimizing existing </a:t>
            </a:r>
            <a:r>
              <a:rPr lang="en-US" dirty="0" err="1"/>
              <a:t>tx</a:t>
            </a:r>
            <a:r>
              <a:rPr lang="en-US" dirty="0"/>
              <a:t> and developing new ones</a:t>
            </a:r>
          </a:p>
        </p:txBody>
      </p:sp>
      <p:sp>
        <p:nvSpPr>
          <p:cNvPr id="4" name="Slide Number Placeholder 3"/>
          <p:cNvSpPr>
            <a:spLocks noGrp="1"/>
          </p:cNvSpPr>
          <p:nvPr>
            <p:ph type="sldNum" sz="quarter" idx="5"/>
          </p:nvPr>
        </p:nvSpPr>
        <p:spPr/>
        <p:txBody>
          <a:bodyPr/>
          <a:lstStyle/>
          <a:p>
            <a:fld id="{09BBC267-3E0A-7146-AA75-14AAFB6B9C43}" type="slidenum">
              <a:rPr lang="en-US" smtClean="0"/>
              <a:t>8</a:t>
            </a:fld>
            <a:endParaRPr lang="en-US"/>
          </a:p>
        </p:txBody>
      </p:sp>
    </p:spTree>
    <p:extLst>
      <p:ext uri="{BB962C8B-B14F-4D97-AF65-F5344CB8AC3E}">
        <p14:creationId xmlns:p14="http://schemas.microsoft.com/office/powerpoint/2010/main" val="30541220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Precision med in cancer &amp; tie to genetics</a:t>
            </a:r>
          </a:p>
        </p:txBody>
      </p:sp>
      <p:sp>
        <p:nvSpPr>
          <p:cNvPr id="4" name="Slide Number Placeholder 3"/>
          <p:cNvSpPr>
            <a:spLocks noGrp="1"/>
          </p:cNvSpPr>
          <p:nvPr>
            <p:ph type="sldNum" sz="quarter" idx="5"/>
          </p:nvPr>
        </p:nvSpPr>
        <p:spPr/>
        <p:txBody>
          <a:bodyPr/>
          <a:lstStyle/>
          <a:p>
            <a:fld id="{09BBC267-3E0A-7146-AA75-14AAFB6B9C43}" type="slidenum">
              <a:rPr lang="en-US" smtClean="0"/>
              <a:t>9</a:t>
            </a:fld>
            <a:endParaRPr lang="en-US"/>
          </a:p>
        </p:txBody>
      </p:sp>
    </p:spTree>
    <p:extLst>
      <p:ext uri="{BB962C8B-B14F-4D97-AF65-F5344CB8AC3E}">
        <p14:creationId xmlns:p14="http://schemas.microsoft.com/office/powerpoint/2010/main" val="1365974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71B21-0F55-3A9C-01BD-8AAB55E3A0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5C8634B-03DC-F420-FB71-CE275018BE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8AA9EE-C0FD-D72C-11CB-9B2A68EC6BE0}"/>
              </a:ext>
            </a:extLst>
          </p:cNvPr>
          <p:cNvSpPr>
            <a:spLocks noGrp="1"/>
          </p:cNvSpPr>
          <p:nvPr>
            <p:ph type="dt" sz="half" idx="10"/>
          </p:nvPr>
        </p:nvSpPr>
        <p:spPr/>
        <p:txBody>
          <a:bodyPr/>
          <a:lstStyle/>
          <a:p>
            <a:fld id="{731949EE-AB63-3E4B-B261-E2E4351506FF}" type="datetimeFigureOut">
              <a:rPr lang="en-US" smtClean="0"/>
              <a:t>6/10/24</a:t>
            </a:fld>
            <a:endParaRPr lang="en-US"/>
          </a:p>
        </p:txBody>
      </p:sp>
      <p:sp>
        <p:nvSpPr>
          <p:cNvPr id="5" name="Footer Placeholder 4">
            <a:extLst>
              <a:ext uri="{FF2B5EF4-FFF2-40B4-BE49-F238E27FC236}">
                <a16:creationId xmlns:a16="http://schemas.microsoft.com/office/drawing/2014/main" id="{68898C45-E339-E79A-2194-4E98423B85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F874F0-2ABF-368A-E01F-B442EDD4EFE0}"/>
              </a:ext>
            </a:extLst>
          </p:cNvPr>
          <p:cNvSpPr>
            <a:spLocks noGrp="1"/>
          </p:cNvSpPr>
          <p:nvPr>
            <p:ph type="sldNum" sz="quarter" idx="12"/>
          </p:nvPr>
        </p:nvSpPr>
        <p:spPr/>
        <p:txBody>
          <a:bodyPr/>
          <a:lstStyle/>
          <a:p>
            <a:fld id="{46FDC2C0-DF74-E641-A1FA-D6F9E4B47819}" type="slidenum">
              <a:rPr lang="en-US" smtClean="0"/>
              <a:t>‹#›</a:t>
            </a:fld>
            <a:endParaRPr lang="en-US"/>
          </a:p>
        </p:txBody>
      </p:sp>
    </p:spTree>
    <p:extLst>
      <p:ext uri="{BB962C8B-B14F-4D97-AF65-F5344CB8AC3E}">
        <p14:creationId xmlns:p14="http://schemas.microsoft.com/office/powerpoint/2010/main" val="10290783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D641-D596-DF3E-EB85-D41D0B0BF9A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338647-8DFE-690D-8A3C-150EDE4020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DCB49-6497-3F05-7884-7AD586F62C71}"/>
              </a:ext>
            </a:extLst>
          </p:cNvPr>
          <p:cNvSpPr>
            <a:spLocks noGrp="1"/>
          </p:cNvSpPr>
          <p:nvPr>
            <p:ph type="dt" sz="half" idx="10"/>
          </p:nvPr>
        </p:nvSpPr>
        <p:spPr/>
        <p:txBody>
          <a:bodyPr/>
          <a:lstStyle/>
          <a:p>
            <a:fld id="{731949EE-AB63-3E4B-B261-E2E4351506FF}" type="datetimeFigureOut">
              <a:rPr lang="en-US" smtClean="0"/>
              <a:t>6/10/24</a:t>
            </a:fld>
            <a:endParaRPr lang="en-US"/>
          </a:p>
        </p:txBody>
      </p:sp>
      <p:sp>
        <p:nvSpPr>
          <p:cNvPr id="5" name="Footer Placeholder 4">
            <a:extLst>
              <a:ext uri="{FF2B5EF4-FFF2-40B4-BE49-F238E27FC236}">
                <a16:creationId xmlns:a16="http://schemas.microsoft.com/office/drawing/2014/main" id="{81BDFC63-3C5A-7102-3617-F6B1C03909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58325B-91EB-C345-FFBF-74BFD046A921}"/>
              </a:ext>
            </a:extLst>
          </p:cNvPr>
          <p:cNvSpPr>
            <a:spLocks noGrp="1"/>
          </p:cNvSpPr>
          <p:nvPr>
            <p:ph type="sldNum" sz="quarter" idx="12"/>
          </p:nvPr>
        </p:nvSpPr>
        <p:spPr/>
        <p:txBody>
          <a:bodyPr/>
          <a:lstStyle/>
          <a:p>
            <a:fld id="{46FDC2C0-DF74-E641-A1FA-D6F9E4B47819}" type="slidenum">
              <a:rPr lang="en-US" smtClean="0"/>
              <a:t>‹#›</a:t>
            </a:fld>
            <a:endParaRPr lang="en-US"/>
          </a:p>
        </p:txBody>
      </p:sp>
    </p:spTree>
    <p:extLst>
      <p:ext uri="{BB962C8B-B14F-4D97-AF65-F5344CB8AC3E}">
        <p14:creationId xmlns:p14="http://schemas.microsoft.com/office/powerpoint/2010/main" val="2359360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F27ED3-C94C-B267-3E3B-486715D12DD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443F02-F7B0-1363-B3EB-31703A6AED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56DBBE-0151-A637-9D0A-3EF000E8358D}"/>
              </a:ext>
            </a:extLst>
          </p:cNvPr>
          <p:cNvSpPr>
            <a:spLocks noGrp="1"/>
          </p:cNvSpPr>
          <p:nvPr>
            <p:ph type="dt" sz="half" idx="10"/>
          </p:nvPr>
        </p:nvSpPr>
        <p:spPr/>
        <p:txBody>
          <a:bodyPr/>
          <a:lstStyle/>
          <a:p>
            <a:fld id="{731949EE-AB63-3E4B-B261-E2E4351506FF}" type="datetimeFigureOut">
              <a:rPr lang="en-US" smtClean="0"/>
              <a:t>6/10/24</a:t>
            </a:fld>
            <a:endParaRPr lang="en-US"/>
          </a:p>
        </p:txBody>
      </p:sp>
      <p:sp>
        <p:nvSpPr>
          <p:cNvPr id="5" name="Footer Placeholder 4">
            <a:extLst>
              <a:ext uri="{FF2B5EF4-FFF2-40B4-BE49-F238E27FC236}">
                <a16:creationId xmlns:a16="http://schemas.microsoft.com/office/drawing/2014/main" id="{58DCF735-1F16-5F2C-E7C4-3EF68915CC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8E5CD-E7A0-CE56-2689-FD2EB35F32D4}"/>
              </a:ext>
            </a:extLst>
          </p:cNvPr>
          <p:cNvSpPr>
            <a:spLocks noGrp="1"/>
          </p:cNvSpPr>
          <p:nvPr>
            <p:ph type="sldNum" sz="quarter" idx="12"/>
          </p:nvPr>
        </p:nvSpPr>
        <p:spPr/>
        <p:txBody>
          <a:bodyPr/>
          <a:lstStyle/>
          <a:p>
            <a:fld id="{46FDC2C0-DF74-E641-A1FA-D6F9E4B47819}" type="slidenum">
              <a:rPr lang="en-US" smtClean="0"/>
              <a:t>‹#›</a:t>
            </a:fld>
            <a:endParaRPr lang="en-US"/>
          </a:p>
        </p:txBody>
      </p:sp>
    </p:spTree>
    <p:extLst>
      <p:ext uri="{BB962C8B-B14F-4D97-AF65-F5344CB8AC3E}">
        <p14:creationId xmlns:p14="http://schemas.microsoft.com/office/powerpoint/2010/main" val="39749859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2BC1A-410F-34AC-F650-875B8C3018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C62ADB6-03F6-F21E-6051-413F10ABF54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BAA4F9-9114-04F6-E45F-0BEEAEF79DA0}"/>
              </a:ext>
            </a:extLst>
          </p:cNvPr>
          <p:cNvSpPr>
            <a:spLocks noGrp="1"/>
          </p:cNvSpPr>
          <p:nvPr>
            <p:ph type="dt" sz="half" idx="10"/>
          </p:nvPr>
        </p:nvSpPr>
        <p:spPr/>
        <p:txBody>
          <a:bodyPr/>
          <a:lstStyle/>
          <a:p>
            <a:fld id="{318B34CF-2CE5-F94A-9F98-E7AA36647470}" type="datetimeFigureOut">
              <a:rPr lang="en-US" smtClean="0"/>
              <a:t>6/10/24</a:t>
            </a:fld>
            <a:endParaRPr lang="en-US"/>
          </a:p>
        </p:txBody>
      </p:sp>
      <p:sp>
        <p:nvSpPr>
          <p:cNvPr id="5" name="Footer Placeholder 4">
            <a:extLst>
              <a:ext uri="{FF2B5EF4-FFF2-40B4-BE49-F238E27FC236}">
                <a16:creationId xmlns:a16="http://schemas.microsoft.com/office/drawing/2014/main" id="{4EAA7593-402E-EE9F-BADA-9E0493EBA7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9E07C-DB0F-C32C-1E95-0CE8F4A69FB8}"/>
              </a:ext>
            </a:extLst>
          </p:cNvPr>
          <p:cNvSpPr>
            <a:spLocks noGrp="1"/>
          </p:cNvSpPr>
          <p:nvPr>
            <p:ph type="sldNum" sz="quarter" idx="12"/>
          </p:nvPr>
        </p:nvSpPr>
        <p:spPr/>
        <p:txBody>
          <a:bodyPr/>
          <a:lstStyle/>
          <a:p>
            <a:fld id="{173CC73A-FA6B-6646-B2E2-3DD01BC9F128}" type="slidenum">
              <a:rPr lang="en-US" smtClean="0"/>
              <a:t>‹#›</a:t>
            </a:fld>
            <a:endParaRPr lang="en-US"/>
          </a:p>
        </p:txBody>
      </p:sp>
    </p:spTree>
    <p:extLst>
      <p:ext uri="{BB962C8B-B14F-4D97-AF65-F5344CB8AC3E}">
        <p14:creationId xmlns:p14="http://schemas.microsoft.com/office/powerpoint/2010/main" val="370104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4BB3D-B120-1905-ADFD-88313600A6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662E30-C735-F264-F239-A21D0D9B9B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E2499B-3B3D-F360-F24A-45F7D4B85646}"/>
              </a:ext>
            </a:extLst>
          </p:cNvPr>
          <p:cNvSpPr>
            <a:spLocks noGrp="1"/>
          </p:cNvSpPr>
          <p:nvPr>
            <p:ph type="dt" sz="half" idx="10"/>
          </p:nvPr>
        </p:nvSpPr>
        <p:spPr/>
        <p:txBody>
          <a:bodyPr/>
          <a:lstStyle/>
          <a:p>
            <a:fld id="{318B34CF-2CE5-F94A-9F98-E7AA36647470}" type="datetimeFigureOut">
              <a:rPr lang="en-US" smtClean="0"/>
              <a:t>6/10/24</a:t>
            </a:fld>
            <a:endParaRPr lang="en-US"/>
          </a:p>
        </p:txBody>
      </p:sp>
      <p:sp>
        <p:nvSpPr>
          <p:cNvPr id="5" name="Footer Placeholder 4">
            <a:extLst>
              <a:ext uri="{FF2B5EF4-FFF2-40B4-BE49-F238E27FC236}">
                <a16:creationId xmlns:a16="http://schemas.microsoft.com/office/drawing/2014/main" id="{40DBF74B-ACC4-9FB4-7DF2-17F3B2DABE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7299D9-7434-20CD-95D7-3CF98144F931}"/>
              </a:ext>
            </a:extLst>
          </p:cNvPr>
          <p:cNvSpPr>
            <a:spLocks noGrp="1"/>
          </p:cNvSpPr>
          <p:nvPr>
            <p:ph type="sldNum" sz="quarter" idx="12"/>
          </p:nvPr>
        </p:nvSpPr>
        <p:spPr/>
        <p:txBody>
          <a:bodyPr/>
          <a:lstStyle/>
          <a:p>
            <a:fld id="{173CC73A-FA6B-6646-B2E2-3DD01BC9F128}" type="slidenum">
              <a:rPr lang="en-US" smtClean="0"/>
              <a:t>‹#›</a:t>
            </a:fld>
            <a:endParaRPr lang="en-US"/>
          </a:p>
        </p:txBody>
      </p:sp>
    </p:spTree>
    <p:extLst>
      <p:ext uri="{BB962C8B-B14F-4D97-AF65-F5344CB8AC3E}">
        <p14:creationId xmlns:p14="http://schemas.microsoft.com/office/powerpoint/2010/main" val="17965181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C054D-7576-5ACD-9ACE-C4BD216AF2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DBFF413-279A-86C8-7856-8D672C2A3F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F11440-C59D-CBC7-0F27-BF24B1B7D517}"/>
              </a:ext>
            </a:extLst>
          </p:cNvPr>
          <p:cNvSpPr>
            <a:spLocks noGrp="1"/>
          </p:cNvSpPr>
          <p:nvPr>
            <p:ph type="dt" sz="half" idx="10"/>
          </p:nvPr>
        </p:nvSpPr>
        <p:spPr/>
        <p:txBody>
          <a:bodyPr/>
          <a:lstStyle/>
          <a:p>
            <a:fld id="{318B34CF-2CE5-F94A-9F98-E7AA36647470}" type="datetimeFigureOut">
              <a:rPr lang="en-US" smtClean="0"/>
              <a:t>6/10/24</a:t>
            </a:fld>
            <a:endParaRPr lang="en-US"/>
          </a:p>
        </p:txBody>
      </p:sp>
      <p:sp>
        <p:nvSpPr>
          <p:cNvPr id="5" name="Footer Placeholder 4">
            <a:extLst>
              <a:ext uri="{FF2B5EF4-FFF2-40B4-BE49-F238E27FC236}">
                <a16:creationId xmlns:a16="http://schemas.microsoft.com/office/drawing/2014/main" id="{8B5B9634-D362-EA17-11CA-F448257884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5CEC59-2A64-9B12-5099-9F3C945D0700}"/>
              </a:ext>
            </a:extLst>
          </p:cNvPr>
          <p:cNvSpPr>
            <a:spLocks noGrp="1"/>
          </p:cNvSpPr>
          <p:nvPr>
            <p:ph type="sldNum" sz="quarter" idx="12"/>
          </p:nvPr>
        </p:nvSpPr>
        <p:spPr/>
        <p:txBody>
          <a:bodyPr/>
          <a:lstStyle/>
          <a:p>
            <a:fld id="{173CC73A-FA6B-6646-B2E2-3DD01BC9F128}" type="slidenum">
              <a:rPr lang="en-US" smtClean="0"/>
              <a:t>‹#›</a:t>
            </a:fld>
            <a:endParaRPr lang="en-US"/>
          </a:p>
        </p:txBody>
      </p:sp>
    </p:spTree>
    <p:extLst>
      <p:ext uri="{BB962C8B-B14F-4D97-AF65-F5344CB8AC3E}">
        <p14:creationId xmlns:p14="http://schemas.microsoft.com/office/powerpoint/2010/main" val="42527527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9F928-73A3-4755-5BDD-14CD61CB1D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D3D62E-2199-E551-9085-F16C2FCA64A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109014-66D4-68F8-3CFF-122457B3A3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FD31B7-5944-6EC9-3E92-3CB150061AAF}"/>
              </a:ext>
            </a:extLst>
          </p:cNvPr>
          <p:cNvSpPr>
            <a:spLocks noGrp="1"/>
          </p:cNvSpPr>
          <p:nvPr>
            <p:ph type="dt" sz="half" idx="10"/>
          </p:nvPr>
        </p:nvSpPr>
        <p:spPr/>
        <p:txBody>
          <a:bodyPr/>
          <a:lstStyle/>
          <a:p>
            <a:fld id="{318B34CF-2CE5-F94A-9F98-E7AA36647470}" type="datetimeFigureOut">
              <a:rPr lang="en-US" smtClean="0"/>
              <a:t>6/10/24</a:t>
            </a:fld>
            <a:endParaRPr lang="en-US"/>
          </a:p>
        </p:txBody>
      </p:sp>
      <p:sp>
        <p:nvSpPr>
          <p:cNvPr id="6" name="Footer Placeholder 5">
            <a:extLst>
              <a:ext uri="{FF2B5EF4-FFF2-40B4-BE49-F238E27FC236}">
                <a16:creationId xmlns:a16="http://schemas.microsoft.com/office/drawing/2014/main" id="{8DEFCB06-0506-861A-4052-44C0B51FC8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46943A-26E9-9949-39A7-4E5BB2BE335F}"/>
              </a:ext>
            </a:extLst>
          </p:cNvPr>
          <p:cNvSpPr>
            <a:spLocks noGrp="1"/>
          </p:cNvSpPr>
          <p:nvPr>
            <p:ph type="sldNum" sz="quarter" idx="12"/>
          </p:nvPr>
        </p:nvSpPr>
        <p:spPr/>
        <p:txBody>
          <a:bodyPr/>
          <a:lstStyle/>
          <a:p>
            <a:fld id="{173CC73A-FA6B-6646-B2E2-3DD01BC9F128}" type="slidenum">
              <a:rPr lang="en-US" smtClean="0"/>
              <a:t>‹#›</a:t>
            </a:fld>
            <a:endParaRPr lang="en-US"/>
          </a:p>
        </p:txBody>
      </p:sp>
    </p:spTree>
    <p:extLst>
      <p:ext uri="{BB962C8B-B14F-4D97-AF65-F5344CB8AC3E}">
        <p14:creationId xmlns:p14="http://schemas.microsoft.com/office/powerpoint/2010/main" val="32807134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0C777-B3F9-E5BB-CD0D-2B083DC6B0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460DDF2-C67E-8ECA-5552-05E5D502A1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752D85-E643-7661-D5E0-C6D44B0631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1D67D3-2DCE-6542-C0E4-8FBCDE9807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656DDDB-2A4A-2A51-6EDF-48C69E012AD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68E39D-DA9E-0F1C-40FC-8E035C52B152}"/>
              </a:ext>
            </a:extLst>
          </p:cNvPr>
          <p:cNvSpPr>
            <a:spLocks noGrp="1"/>
          </p:cNvSpPr>
          <p:nvPr>
            <p:ph type="dt" sz="half" idx="10"/>
          </p:nvPr>
        </p:nvSpPr>
        <p:spPr/>
        <p:txBody>
          <a:bodyPr/>
          <a:lstStyle/>
          <a:p>
            <a:fld id="{318B34CF-2CE5-F94A-9F98-E7AA36647470}" type="datetimeFigureOut">
              <a:rPr lang="en-US" smtClean="0"/>
              <a:t>6/10/24</a:t>
            </a:fld>
            <a:endParaRPr lang="en-US"/>
          </a:p>
        </p:txBody>
      </p:sp>
      <p:sp>
        <p:nvSpPr>
          <p:cNvPr id="8" name="Footer Placeholder 7">
            <a:extLst>
              <a:ext uri="{FF2B5EF4-FFF2-40B4-BE49-F238E27FC236}">
                <a16:creationId xmlns:a16="http://schemas.microsoft.com/office/drawing/2014/main" id="{7C1A35F6-2399-50D8-38DA-68674D7DF4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2B80454-6DC5-5DC5-5152-16E09245D38F}"/>
              </a:ext>
            </a:extLst>
          </p:cNvPr>
          <p:cNvSpPr>
            <a:spLocks noGrp="1"/>
          </p:cNvSpPr>
          <p:nvPr>
            <p:ph type="sldNum" sz="quarter" idx="12"/>
          </p:nvPr>
        </p:nvSpPr>
        <p:spPr/>
        <p:txBody>
          <a:bodyPr/>
          <a:lstStyle/>
          <a:p>
            <a:fld id="{173CC73A-FA6B-6646-B2E2-3DD01BC9F128}" type="slidenum">
              <a:rPr lang="en-US" smtClean="0"/>
              <a:t>‹#›</a:t>
            </a:fld>
            <a:endParaRPr lang="en-US"/>
          </a:p>
        </p:txBody>
      </p:sp>
    </p:spTree>
    <p:extLst>
      <p:ext uri="{BB962C8B-B14F-4D97-AF65-F5344CB8AC3E}">
        <p14:creationId xmlns:p14="http://schemas.microsoft.com/office/powerpoint/2010/main" val="15745353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40C39-BF4C-CA20-B953-514E8CC1EDF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6265A2-0E48-5AD5-D8F9-C7F6C58B3B57}"/>
              </a:ext>
            </a:extLst>
          </p:cNvPr>
          <p:cNvSpPr>
            <a:spLocks noGrp="1"/>
          </p:cNvSpPr>
          <p:nvPr>
            <p:ph type="dt" sz="half" idx="10"/>
          </p:nvPr>
        </p:nvSpPr>
        <p:spPr/>
        <p:txBody>
          <a:bodyPr/>
          <a:lstStyle/>
          <a:p>
            <a:fld id="{318B34CF-2CE5-F94A-9F98-E7AA36647470}" type="datetimeFigureOut">
              <a:rPr lang="en-US" smtClean="0"/>
              <a:t>6/10/24</a:t>
            </a:fld>
            <a:endParaRPr lang="en-US"/>
          </a:p>
        </p:txBody>
      </p:sp>
      <p:sp>
        <p:nvSpPr>
          <p:cNvPr id="4" name="Footer Placeholder 3">
            <a:extLst>
              <a:ext uri="{FF2B5EF4-FFF2-40B4-BE49-F238E27FC236}">
                <a16:creationId xmlns:a16="http://schemas.microsoft.com/office/drawing/2014/main" id="{12083F3C-9069-633B-717F-0E2C77EDDFA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3A6CF5-ABB9-997F-12B6-7A46C005B34D}"/>
              </a:ext>
            </a:extLst>
          </p:cNvPr>
          <p:cNvSpPr>
            <a:spLocks noGrp="1"/>
          </p:cNvSpPr>
          <p:nvPr>
            <p:ph type="sldNum" sz="quarter" idx="12"/>
          </p:nvPr>
        </p:nvSpPr>
        <p:spPr/>
        <p:txBody>
          <a:bodyPr/>
          <a:lstStyle/>
          <a:p>
            <a:fld id="{173CC73A-FA6B-6646-B2E2-3DD01BC9F128}" type="slidenum">
              <a:rPr lang="en-US" smtClean="0"/>
              <a:t>‹#›</a:t>
            </a:fld>
            <a:endParaRPr lang="en-US"/>
          </a:p>
        </p:txBody>
      </p:sp>
    </p:spTree>
    <p:extLst>
      <p:ext uri="{BB962C8B-B14F-4D97-AF65-F5344CB8AC3E}">
        <p14:creationId xmlns:p14="http://schemas.microsoft.com/office/powerpoint/2010/main" val="4825432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42C0C-4616-D91C-14CF-81043281F8E4}"/>
              </a:ext>
            </a:extLst>
          </p:cNvPr>
          <p:cNvSpPr>
            <a:spLocks noGrp="1"/>
          </p:cNvSpPr>
          <p:nvPr>
            <p:ph type="dt" sz="half" idx="10"/>
          </p:nvPr>
        </p:nvSpPr>
        <p:spPr/>
        <p:txBody>
          <a:bodyPr/>
          <a:lstStyle/>
          <a:p>
            <a:fld id="{318B34CF-2CE5-F94A-9F98-E7AA36647470}" type="datetimeFigureOut">
              <a:rPr lang="en-US" smtClean="0"/>
              <a:t>6/10/24</a:t>
            </a:fld>
            <a:endParaRPr lang="en-US"/>
          </a:p>
        </p:txBody>
      </p:sp>
      <p:sp>
        <p:nvSpPr>
          <p:cNvPr id="3" name="Footer Placeholder 2">
            <a:extLst>
              <a:ext uri="{FF2B5EF4-FFF2-40B4-BE49-F238E27FC236}">
                <a16:creationId xmlns:a16="http://schemas.microsoft.com/office/drawing/2014/main" id="{59ED9F1A-4BCF-1C6D-F64E-D978E9A9E7A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61C4B25-F157-81BE-C10B-0DEC6016CBF4}"/>
              </a:ext>
            </a:extLst>
          </p:cNvPr>
          <p:cNvSpPr>
            <a:spLocks noGrp="1"/>
          </p:cNvSpPr>
          <p:nvPr>
            <p:ph type="sldNum" sz="quarter" idx="12"/>
          </p:nvPr>
        </p:nvSpPr>
        <p:spPr/>
        <p:txBody>
          <a:bodyPr/>
          <a:lstStyle/>
          <a:p>
            <a:fld id="{173CC73A-FA6B-6646-B2E2-3DD01BC9F128}" type="slidenum">
              <a:rPr lang="en-US" smtClean="0"/>
              <a:t>‹#›</a:t>
            </a:fld>
            <a:endParaRPr lang="en-US"/>
          </a:p>
        </p:txBody>
      </p:sp>
    </p:spTree>
    <p:extLst>
      <p:ext uri="{BB962C8B-B14F-4D97-AF65-F5344CB8AC3E}">
        <p14:creationId xmlns:p14="http://schemas.microsoft.com/office/powerpoint/2010/main" val="2068780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7B50D-4728-303B-3039-B6BEE2CB3C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D7132D9-F2D6-FC3E-D4A1-10FBCB34ED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C05CF26-0969-B66E-6D92-9A966D8148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D5B585-13DB-196A-5939-CB5B56446AE7}"/>
              </a:ext>
            </a:extLst>
          </p:cNvPr>
          <p:cNvSpPr>
            <a:spLocks noGrp="1"/>
          </p:cNvSpPr>
          <p:nvPr>
            <p:ph type="dt" sz="half" idx="10"/>
          </p:nvPr>
        </p:nvSpPr>
        <p:spPr/>
        <p:txBody>
          <a:bodyPr/>
          <a:lstStyle/>
          <a:p>
            <a:fld id="{318B34CF-2CE5-F94A-9F98-E7AA36647470}" type="datetimeFigureOut">
              <a:rPr lang="en-US" smtClean="0"/>
              <a:t>6/10/24</a:t>
            </a:fld>
            <a:endParaRPr lang="en-US"/>
          </a:p>
        </p:txBody>
      </p:sp>
      <p:sp>
        <p:nvSpPr>
          <p:cNvPr id="6" name="Footer Placeholder 5">
            <a:extLst>
              <a:ext uri="{FF2B5EF4-FFF2-40B4-BE49-F238E27FC236}">
                <a16:creationId xmlns:a16="http://schemas.microsoft.com/office/drawing/2014/main" id="{D27FD144-572D-DF61-28A3-60F4F3F8C2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4C2F4F-BA0D-24BF-7F90-56F3C2A893BB}"/>
              </a:ext>
            </a:extLst>
          </p:cNvPr>
          <p:cNvSpPr>
            <a:spLocks noGrp="1"/>
          </p:cNvSpPr>
          <p:nvPr>
            <p:ph type="sldNum" sz="quarter" idx="12"/>
          </p:nvPr>
        </p:nvSpPr>
        <p:spPr/>
        <p:txBody>
          <a:bodyPr/>
          <a:lstStyle/>
          <a:p>
            <a:fld id="{173CC73A-FA6B-6646-B2E2-3DD01BC9F128}" type="slidenum">
              <a:rPr lang="en-US" smtClean="0"/>
              <a:t>‹#›</a:t>
            </a:fld>
            <a:endParaRPr lang="en-US"/>
          </a:p>
        </p:txBody>
      </p:sp>
    </p:spTree>
    <p:extLst>
      <p:ext uri="{BB962C8B-B14F-4D97-AF65-F5344CB8AC3E}">
        <p14:creationId xmlns:p14="http://schemas.microsoft.com/office/powerpoint/2010/main" val="4958487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D15A5-856C-2055-289C-E54C16D6C0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BDC6D6-98A4-FB8C-2161-28E43E4D7F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D0ED48-15DB-0525-952A-5758B040EC33}"/>
              </a:ext>
            </a:extLst>
          </p:cNvPr>
          <p:cNvSpPr>
            <a:spLocks noGrp="1"/>
          </p:cNvSpPr>
          <p:nvPr>
            <p:ph type="dt" sz="half" idx="10"/>
          </p:nvPr>
        </p:nvSpPr>
        <p:spPr/>
        <p:txBody>
          <a:bodyPr/>
          <a:lstStyle/>
          <a:p>
            <a:fld id="{731949EE-AB63-3E4B-B261-E2E4351506FF}" type="datetimeFigureOut">
              <a:rPr lang="en-US" smtClean="0"/>
              <a:t>6/10/24</a:t>
            </a:fld>
            <a:endParaRPr lang="en-US"/>
          </a:p>
        </p:txBody>
      </p:sp>
      <p:sp>
        <p:nvSpPr>
          <p:cNvPr id="5" name="Footer Placeholder 4">
            <a:extLst>
              <a:ext uri="{FF2B5EF4-FFF2-40B4-BE49-F238E27FC236}">
                <a16:creationId xmlns:a16="http://schemas.microsoft.com/office/drawing/2014/main" id="{56AAF604-2AB3-44F2-E34E-7A203E584A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D0BC09-9F33-91E8-0B86-54F0EFF66F76}"/>
              </a:ext>
            </a:extLst>
          </p:cNvPr>
          <p:cNvSpPr>
            <a:spLocks noGrp="1"/>
          </p:cNvSpPr>
          <p:nvPr>
            <p:ph type="sldNum" sz="quarter" idx="12"/>
          </p:nvPr>
        </p:nvSpPr>
        <p:spPr/>
        <p:txBody>
          <a:bodyPr/>
          <a:lstStyle/>
          <a:p>
            <a:fld id="{46FDC2C0-DF74-E641-A1FA-D6F9E4B47819}" type="slidenum">
              <a:rPr lang="en-US" smtClean="0"/>
              <a:t>‹#›</a:t>
            </a:fld>
            <a:endParaRPr lang="en-US"/>
          </a:p>
        </p:txBody>
      </p:sp>
    </p:spTree>
    <p:extLst>
      <p:ext uri="{BB962C8B-B14F-4D97-AF65-F5344CB8AC3E}">
        <p14:creationId xmlns:p14="http://schemas.microsoft.com/office/powerpoint/2010/main" val="23403466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B6007-3FA0-AED3-D711-0C712444CC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CA1C875-0D5C-0DA4-3A3D-CEA54BD420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458F3F-1242-21A6-E81A-852DD68003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A8E01A-FD85-B463-606B-8EAF6FBE7906}"/>
              </a:ext>
            </a:extLst>
          </p:cNvPr>
          <p:cNvSpPr>
            <a:spLocks noGrp="1"/>
          </p:cNvSpPr>
          <p:nvPr>
            <p:ph type="dt" sz="half" idx="10"/>
          </p:nvPr>
        </p:nvSpPr>
        <p:spPr/>
        <p:txBody>
          <a:bodyPr/>
          <a:lstStyle/>
          <a:p>
            <a:fld id="{318B34CF-2CE5-F94A-9F98-E7AA36647470}" type="datetimeFigureOut">
              <a:rPr lang="en-US" smtClean="0"/>
              <a:t>6/10/24</a:t>
            </a:fld>
            <a:endParaRPr lang="en-US"/>
          </a:p>
        </p:txBody>
      </p:sp>
      <p:sp>
        <p:nvSpPr>
          <p:cNvPr id="6" name="Footer Placeholder 5">
            <a:extLst>
              <a:ext uri="{FF2B5EF4-FFF2-40B4-BE49-F238E27FC236}">
                <a16:creationId xmlns:a16="http://schemas.microsoft.com/office/drawing/2014/main" id="{F30B325C-B380-9A25-E2EB-B85B31F6B6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555355-1322-0BA8-682A-B60E64F350C5}"/>
              </a:ext>
            </a:extLst>
          </p:cNvPr>
          <p:cNvSpPr>
            <a:spLocks noGrp="1"/>
          </p:cNvSpPr>
          <p:nvPr>
            <p:ph type="sldNum" sz="quarter" idx="12"/>
          </p:nvPr>
        </p:nvSpPr>
        <p:spPr/>
        <p:txBody>
          <a:bodyPr/>
          <a:lstStyle/>
          <a:p>
            <a:fld id="{173CC73A-FA6B-6646-B2E2-3DD01BC9F128}" type="slidenum">
              <a:rPr lang="en-US" smtClean="0"/>
              <a:t>‹#›</a:t>
            </a:fld>
            <a:endParaRPr lang="en-US"/>
          </a:p>
        </p:txBody>
      </p:sp>
    </p:spTree>
    <p:extLst>
      <p:ext uri="{BB962C8B-B14F-4D97-AF65-F5344CB8AC3E}">
        <p14:creationId xmlns:p14="http://schemas.microsoft.com/office/powerpoint/2010/main" val="132248206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2C259-1A8E-B786-9107-520ECFD6062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E9D2B8-1E80-E52A-357C-DAB34C0580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7E6BE7-8A28-684D-8613-4EB303DFFB85}"/>
              </a:ext>
            </a:extLst>
          </p:cNvPr>
          <p:cNvSpPr>
            <a:spLocks noGrp="1"/>
          </p:cNvSpPr>
          <p:nvPr>
            <p:ph type="dt" sz="half" idx="10"/>
          </p:nvPr>
        </p:nvSpPr>
        <p:spPr/>
        <p:txBody>
          <a:bodyPr/>
          <a:lstStyle/>
          <a:p>
            <a:fld id="{318B34CF-2CE5-F94A-9F98-E7AA36647470}" type="datetimeFigureOut">
              <a:rPr lang="en-US" smtClean="0"/>
              <a:t>6/10/24</a:t>
            </a:fld>
            <a:endParaRPr lang="en-US"/>
          </a:p>
        </p:txBody>
      </p:sp>
      <p:sp>
        <p:nvSpPr>
          <p:cNvPr id="5" name="Footer Placeholder 4">
            <a:extLst>
              <a:ext uri="{FF2B5EF4-FFF2-40B4-BE49-F238E27FC236}">
                <a16:creationId xmlns:a16="http://schemas.microsoft.com/office/drawing/2014/main" id="{35213DA0-86A3-B5D6-C9B9-B9946D67B8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9ADF5-1B7F-0B11-BEB8-51687B55AA0B}"/>
              </a:ext>
            </a:extLst>
          </p:cNvPr>
          <p:cNvSpPr>
            <a:spLocks noGrp="1"/>
          </p:cNvSpPr>
          <p:nvPr>
            <p:ph type="sldNum" sz="quarter" idx="12"/>
          </p:nvPr>
        </p:nvSpPr>
        <p:spPr/>
        <p:txBody>
          <a:bodyPr/>
          <a:lstStyle/>
          <a:p>
            <a:fld id="{173CC73A-FA6B-6646-B2E2-3DD01BC9F128}" type="slidenum">
              <a:rPr lang="en-US" smtClean="0"/>
              <a:t>‹#›</a:t>
            </a:fld>
            <a:endParaRPr lang="en-US"/>
          </a:p>
        </p:txBody>
      </p:sp>
    </p:spTree>
    <p:extLst>
      <p:ext uri="{BB962C8B-B14F-4D97-AF65-F5344CB8AC3E}">
        <p14:creationId xmlns:p14="http://schemas.microsoft.com/office/powerpoint/2010/main" val="106310816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51B68D-E155-47C9-DE58-24AE2DC3E8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CB8EDC-3CE9-B3D0-33C5-DE15E0E982A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10155F-C3D8-A570-DC80-0FFA81C5D226}"/>
              </a:ext>
            </a:extLst>
          </p:cNvPr>
          <p:cNvSpPr>
            <a:spLocks noGrp="1"/>
          </p:cNvSpPr>
          <p:nvPr>
            <p:ph type="dt" sz="half" idx="10"/>
          </p:nvPr>
        </p:nvSpPr>
        <p:spPr/>
        <p:txBody>
          <a:bodyPr/>
          <a:lstStyle/>
          <a:p>
            <a:fld id="{318B34CF-2CE5-F94A-9F98-E7AA36647470}" type="datetimeFigureOut">
              <a:rPr lang="en-US" smtClean="0"/>
              <a:t>6/10/24</a:t>
            </a:fld>
            <a:endParaRPr lang="en-US"/>
          </a:p>
        </p:txBody>
      </p:sp>
      <p:sp>
        <p:nvSpPr>
          <p:cNvPr id="5" name="Footer Placeholder 4">
            <a:extLst>
              <a:ext uri="{FF2B5EF4-FFF2-40B4-BE49-F238E27FC236}">
                <a16:creationId xmlns:a16="http://schemas.microsoft.com/office/drawing/2014/main" id="{93997794-B56A-A595-63F2-CF1CDC48DF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ED134-8393-D09D-ED44-E77B2A8EC861}"/>
              </a:ext>
            </a:extLst>
          </p:cNvPr>
          <p:cNvSpPr>
            <a:spLocks noGrp="1"/>
          </p:cNvSpPr>
          <p:nvPr>
            <p:ph type="sldNum" sz="quarter" idx="12"/>
          </p:nvPr>
        </p:nvSpPr>
        <p:spPr/>
        <p:txBody>
          <a:bodyPr/>
          <a:lstStyle/>
          <a:p>
            <a:fld id="{173CC73A-FA6B-6646-B2E2-3DD01BC9F128}" type="slidenum">
              <a:rPr lang="en-US" smtClean="0"/>
              <a:t>‹#›</a:t>
            </a:fld>
            <a:endParaRPr lang="en-US"/>
          </a:p>
        </p:txBody>
      </p:sp>
    </p:spTree>
    <p:extLst>
      <p:ext uri="{BB962C8B-B14F-4D97-AF65-F5344CB8AC3E}">
        <p14:creationId xmlns:p14="http://schemas.microsoft.com/office/powerpoint/2010/main" val="2364744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A1927-FCAA-2695-9AA2-CC3B40E82C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8767599-8897-34BE-1CFC-1A1A5686C85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55AF09-9870-0CD4-B7F5-DE9A903824A1}"/>
              </a:ext>
            </a:extLst>
          </p:cNvPr>
          <p:cNvSpPr>
            <a:spLocks noGrp="1"/>
          </p:cNvSpPr>
          <p:nvPr>
            <p:ph type="dt" sz="half" idx="10"/>
          </p:nvPr>
        </p:nvSpPr>
        <p:spPr/>
        <p:txBody>
          <a:bodyPr/>
          <a:lstStyle/>
          <a:p>
            <a:fld id="{731949EE-AB63-3E4B-B261-E2E4351506FF}" type="datetimeFigureOut">
              <a:rPr lang="en-US" smtClean="0"/>
              <a:t>6/10/24</a:t>
            </a:fld>
            <a:endParaRPr lang="en-US"/>
          </a:p>
        </p:txBody>
      </p:sp>
      <p:sp>
        <p:nvSpPr>
          <p:cNvPr id="5" name="Footer Placeholder 4">
            <a:extLst>
              <a:ext uri="{FF2B5EF4-FFF2-40B4-BE49-F238E27FC236}">
                <a16:creationId xmlns:a16="http://schemas.microsoft.com/office/drawing/2014/main" id="{4E92BE14-0D4D-1BED-9BE5-4D3EF5758F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CA4E2F-DF18-A2A2-0D7A-77CD641EAEBA}"/>
              </a:ext>
            </a:extLst>
          </p:cNvPr>
          <p:cNvSpPr>
            <a:spLocks noGrp="1"/>
          </p:cNvSpPr>
          <p:nvPr>
            <p:ph type="sldNum" sz="quarter" idx="12"/>
          </p:nvPr>
        </p:nvSpPr>
        <p:spPr/>
        <p:txBody>
          <a:bodyPr/>
          <a:lstStyle/>
          <a:p>
            <a:fld id="{46FDC2C0-DF74-E641-A1FA-D6F9E4B47819}" type="slidenum">
              <a:rPr lang="en-US" smtClean="0"/>
              <a:t>‹#›</a:t>
            </a:fld>
            <a:endParaRPr lang="en-US"/>
          </a:p>
        </p:txBody>
      </p:sp>
    </p:spTree>
    <p:extLst>
      <p:ext uri="{BB962C8B-B14F-4D97-AF65-F5344CB8AC3E}">
        <p14:creationId xmlns:p14="http://schemas.microsoft.com/office/powerpoint/2010/main" val="2310839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F1CF1-97FF-46F8-2C6B-E60633438E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E8FB5E-1732-1727-BA49-E90ABB86B0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199034-BE59-F80B-56DD-007858224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8F6DA3-22BC-91B7-4EF5-81F10F062D99}"/>
              </a:ext>
            </a:extLst>
          </p:cNvPr>
          <p:cNvSpPr>
            <a:spLocks noGrp="1"/>
          </p:cNvSpPr>
          <p:nvPr>
            <p:ph type="dt" sz="half" idx="10"/>
          </p:nvPr>
        </p:nvSpPr>
        <p:spPr/>
        <p:txBody>
          <a:bodyPr/>
          <a:lstStyle/>
          <a:p>
            <a:fld id="{731949EE-AB63-3E4B-B261-E2E4351506FF}" type="datetimeFigureOut">
              <a:rPr lang="en-US" smtClean="0"/>
              <a:t>6/10/24</a:t>
            </a:fld>
            <a:endParaRPr lang="en-US"/>
          </a:p>
        </p:txBody>
      </p:sp>
      <p:sp>
        <p:nvSpPr>
          <p:cNvPr id="6" name="Footer Placeholder 5">
            <a:extLst>
              <a:ext uri="{FF2B5EF4-FFF2-40B4-BE49-F238E27FC236}">
                <a16:creationId xmlns:a16="http://schemas.microsoft.com/office/drawing/2014/main" id="{3088D561-7B50-C537-1D0E-C55A0AFC03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D3DD1A-8D3C-C613-8C6E-DEB7E120FCD6}"/>
              </a:ext>
            </a:extLst>
          </p:cNvPr>
          <p:cNvSpPr>
            <a:spLocks noGrp="1"/>
          </p:cNvSpPr>
          <p:nvPr>
            <p:ph type="sldNum" sz="quarter" idx="12"/>
          </p:nvPr>
        </p:nvSpPr>
        <p:spPr/>
        <p:txBody>
          <a:bodyPr/>
          <a:lstStyle/>
          <a:p>
            <a:fld id="{46FDC2C0-DF74-E641-A1FA-D6F9E4B47819}" type="slidenum">
              <a:rPr lang="en-US" smtClean="0"/>
              <a:t>‹#›</a:t>
            </a:fld>
            <a:endParaRPr lang="en-US"/>
          </a:p>
        </p:txBody>
      </p:sp>
    </p:spTree>
    <p:extLst>
      <p:ext uri="{BB962C8B-B14F-4D97-AF65-F5344CB8AC3E}">
        <p14:creationId xmlns:p14="http://schemas.microsoft.com/office/powerpoint/2010/main" val="3045317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D318C-ECD0-DF6A-B5B3-A948D41941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E0E740B-9F00-1EFE-0FD9-8F8937D37E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7252A0-0FC0-6A8A-DD6B-E0A9254337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E25CD6-6171-1AC3-202C-42F8764D6F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7A0887-7259-D9E3-60A4-A0D581EA57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0DADAC-8034-5BBE-0AE8-97E8357C855A}"/>
              </a:ext>
            </a:extLst>
          </p:cNvPr>
          <p:cNvSpPr>
            <a:spLocks noGrp="1"/>
          </p:cNvSpPr>
          <p:nvPr>
            <p:ph type="dt" sz="half" idx="10"/>
          </p:nvPr>
        </p:nvSpPr>
        <p:spPr/>
        <p:txBody>
          <a:bodyPr/>
          <a:lstStyle/>
          <a:p>
            <a:fld id="{731949EE-AB63-3E4B-B261-E2E4351506FF}" type="datetimeFigureOut">
              <a:rPr lang="en-US" smtClean="0"/>
              <a:t>6/10/24</a:t>
            </a:fld>
            <a:endParaRPr lang="en-US"/>
          </a:p>
        </p:txBody>
      </p:sp>
      <p:sp>
        <p:nvSpPr>
          <p:cNvPr id="8" name="Footer Placeholder 7">
            <a:extLst>
              <a:ext uri="{FF2B5EF4-FFF2-40B4-BE49-F238E27FC236}">
                <a16:creationId xmlns:a16="http://schemas.microsoft.com/office/drawing/2014/main" id="{D63B9973-C838-EA45-C7BF-F20635A0C34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6607DA-2815-60F6-C52D-C507BA6317A1}"/>
              </a:ext>
            </a:extLst>
          </p:cNvPr>
          <p:cNvSpPr>
            <a:spLocks noGrp="1"/>
          </p:cNvSpPr>
          <p:nvPr>
            <p:ph type="sldNum" sz="quarter" idx="12"/>
          </p:nvPr>
        </p:nvSpPr>
        <p:spPr/>
        <p:txBody>
          <a:bodyPr/>
          <a:lstStyle/>
          <a:p>
            <a:fld id="{46FDC2C0-DF74-E641-A1FA-D6F9E4B47819}" type="slidenum">
              <a:rPr lang="en-US" smtClean="0"/>
              <a:t>‹#›</a:t>
            </a:fld>
            <a:endParaRPr lang="en-US"/>
          </a:p>
        </p:txBody>
      </p:sp>
    </p:spTree>
    <p:extLst>
      <p:ext uri="{BB962C8B-B14F-4D97-AF65-F5344CB8AC3E}">
        <p14:creationId xmlns:p14="http://schemas.microsoft.com/office/powerpoint/2010/main" val="35825831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970A-7D57-E64E-54B0-EFF379E27CD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EC183F-C4CA-C273-FDB9-09BEAFF9DA5D}"/>
              </a:ext>
            </a:extLst>
          </p:cNvPr>
          <p:cNvSpPr>
            <a:spLocks noGrp="1"/>
          </p:cNvSpPr>
          <p:nvPr>
            <p:ph type="dt" sz="half" idx="10"/>
          </p:nvPr>
        </p:nvSpPr>
        <p:spPr/>
        <p:txBody>
          <a:bodyPr/>
          <a:lstStyle/>
          <a:p>
            <a:fld id="{731949EE-AB63-3E4B-B261-E2E4351506FF}" type="datetimeFigureOut">
              <a:rPr lang="en-US" smtClean="0"/>
              <a:t>6/10/24</a:t>
            </a:fld>
            <a:endParaRPr lang="en-US"/>
          </a:p>
        </p:txBody>
      </p:sp>
      <p:sp>
        <p:nvSpPr>
          <p:cNvPr id="4" name="Footer Placeholder 3">
            <a:extLst>
              <a:ext uri="{FF2B5EF4-FFF2-40B4-BE49-F238E27FC236}">
                <a16:creationId xmlns:a16="http://schemas.microsoft.com/office/drawing/2014/main" id="{08AAC85B-3D21-75F8-DFC5-7325C61A36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CF9B42A-EB98-AFD9-612E-F9BB50A1C5B1}"/>
              </a:ext>
            </a:extLst>
          </p:cNvPr>
          <p:cNvSpPr>
            <a:spLocks noGrp="1"/>
          </p:cNvSpPr>
          <p:nvPr>
            <p:ph type="sldNum" sz="quarter" idx="12"/>
          </p:nvPr>
        </p:nvSpPr>
        <p:spPr/>
        <p:txBody>
          <a:bodyPr/>
          <a:lstStyle/>
          <a:p>
            <a:fld id="{46FDC2C0-DF74-E641-A1FA-D6F9E4B47819}" type="slidenum">
              <a:rPr lang="en-US" smtClean="0"/>
              <a:t>‹#›</a:t>
            </a:fld>
            <a:endParaRPr lang="en-US"/>
          </a:p>
        </p:txBody>
      </p:sp>
    </p:spTree>
    <p:extLst>
      <p:ext uri="{BB962C8B-B14F-4D97-AF65-F5344CB8AC3E}">
        <p14:creationId xmlns:p14="http://schemas.microsoft.com/office/powerpoint/2010/main" val="32243958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EE9392-9F6C-75C3-C12C-F7EE9E90CC84}"/>
              </a:ext>
            </a:extLst>
          </p:cNvPr>
          <p:cNvSpPr>
            <a:spLocks noGrp="1"/>
          </p:cNvSpPr>
          <p:nvPr>
            <p:ph type="dt" sz="half" idx="10"/>
          </p:nvPr>
        </p:nvSpPr>
        <p:spPr/>
        <p:txBody>
          <a:bodyPr/>
          <a:lstStyle/>
          <a:p>
            <a:fld id="{731949EE-AB63-3E4B-B261-E2E4351506FF}" type="datetimeFigureOut">
              <a:rPr lang="en-US" smtClean="0"/>
              <a:t>6/10/24</a:t>
            </a:fld>
            <a:endParaRPr lang="en-US"/>
          </a:p>
        </p:txBody>
      </p:sp>
      <p:sp>
        <p:nvSpPr>
          <p:cNvPr id="3" name="Footer Placeholder 2">
            <a:extLst>
              <a:ext uri="{FF2B5EF4-FFF2-40B4-BE49-F238E27FC236}">
                <a16:creationId xmlns:a16="http://schemas.microsoft.com/office/drawing/2014/main" id="{7B4A8A30-ED09-0487-EF8A-1EE8488733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F2A331D-67F3-4920-1EC3-8ACBDC0833FF}"/>
              </a:ext>
            </a:extLst>
          </p:cNvPr>
          <p:cNvSpPr>
            <a:spLocks noGrp="1"/>
          </p:cNvSpPr>
          <p:nvPr>
            <p:ph type="sldNum" sz="quarter" idx="12"/>
          </p:nvPr>
        </p:nvSpPr>
        <p:spPr/>
        <p:txBody>
          <a:bodyPr/>
          <a:lstStyle/>
          <a:p>
            <a:fld id="{46FDC2C0-DF74-E641-A1FA-D6F9E4B47819}" type="slidenum">
              <a:rPr lang="en-US" smtClean="0"/>
              <a:t>‹#›</a:t>
            </a:fld>
            <a:endParaRPr lang="en-US"/>
          </a:p>
        </p:txBody>
      </p:sp>
    </p:spTree>
    <p:extLst>
      <p:ext uri="{BB962C8B-B14F-4D97-AF65-F5344CB8AC3E}">
        <p14:creationId xmlns:p14="http://schemas.microsoft.com/office/powerpoint/2010/main" val="3282227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D994A-B463-A93C-3BEA-F3A5284A27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9FA8EC7-AC80-4BBD-CEEB-1D1F3134DE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330020A-DE4B-3AE3-FE80-D808AA566E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D45C47-3E9D-F989-559F-25E2933D2DDA}"/>
              </a:ext>
            </a:extLst>
          </p:cNvPr>
          <p:cNvSpPr>
            <a:spLocks noGrp="1"/>
          </p:cNvSpPr>
          <p:nvPr>
            <p:ph type="dt" sz="half" idx="10"/>
          </p:nvPr>
        </p:nvSpPr>
        <p:spPr/>
        <p:txBody>
          <a:bodyPr/>
          <a:lstStyle/>
          <a:p>
            <a:fld id="{731949EE-AB63-3E4B-B261-E2E4351506FF}" type="datetimeFigureOut">
              <a:rPr lang="en-US" smtClean="0"/>
              <a:t>6/10/24</a:t>
            </a:fld>
            <a:endParaRPr lang="en-US"/>
          </a:p>
        </p:txBody>
      </p:sp>
      <p:sp>
        <p:nvSpPr>
          <p:cNvPr id="6" name="Footer Placeholder 5">
            <a:extLst>
              <a:ext uri="{FF2B5EF4-FFF2-40B4-BE49-F238E27FC236}">
                <a16:creationId xmlns:a16="http://schemas.microsoft.com/office/drawing/2014/main" id="{D52292EC-D449-5604-75C4-A5CF611F12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5096E3-7FB5-0CC3-ED83-9412DED960F5}"/>
              </a:ext>
            </a:extLst>
          </p:cNvPr>
          <p:cNvSpPr>
            <a:spLocks noGrp="1"/>
          </p:cNvSpPr>
          <p:nvPr>
            <p:ph type="sldNum" sz="quarter" idx="12"/>
          </p:nvPr>
        </p:nvSpPr>
        <p:spPr/>
        <p:txBody>
          <a:bodyPr/>
          <a:lstStyle/>
          <a:p>
            <a:fld id="{46FDC2C0-DF74-E641-A1FA-D6F9E4B47819}" type="slidenum">
              <a:rPr lang="en-US" smtClean="0"/>
              <a:t>‹#›</a:t>
            </a:fld>
            <a:endParaRPr lang="en-US"/>
          </a:p>
        </p:txBody>
      </p:sp>
    </p:spTree>
    <p:extLst>
      <p:ext uri="{BB962C8B-B14F-4D97-AF65-F5344CB8AC3E}">
        <p14:creationId xmlns:p14="http://schemas.microsoft.com/office/powerpoint/2010/main" val="1802432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9FA42-9EBD-02A9-03FE-F29C255129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057553-DB29-E508-6E5A-798EBEE96C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CDF255F-0220-8C66-2FAA-07E12DEAD6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884BB0-04E4-42D4-AF47-B779475F5B5F}"/>
              </a:ext>
            </a:extLst>
          </p:cNvPr>
          <p:cNvSpPr>
            <a:spLocks noGrp="1"/>
          </p:cNvSpPr>
          <p:nvPr>
            <p:ph type="dt" sz="half" idx="10"/>
          </p:nvPr>
        </p:nvSpPr>
        <p:spPr/>
        <p:txBody>
          <a:bodyPr/>
          <a:lstStyle/>
          <a:p>
            <a:fld id="{731949EE-AB63-3E4B-B261-E2E4351506FF}" type="datetimeFigureOut">
              <a:rPr lang="en-US" smtClean="0"/>
              <a:t>6/10/24</a:t>
            </a:fld>
            <a:endParaRPr lang="en-US"/>
          </a:p>
        </p:txBody>
      </p:sp>
      <p:sp>
        <p:nvSpPr>
          <p:cNvPr id="6" name="Footer Placeholder 5">
            <a:extLst>
              <a:ext uri="{FF2B5EF4-FFF2-40B4-BE49-F238E27FC236}">
                <a16:creationId xmlns:a16="http://schemas.microsoft.com/office/drawing/2014/main" id="{0E93FE0A-8EAC-9EBD-A597-B059AE45B6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2A50B1-6F19-AA96-6530-CA3A8C21E3C3}"/>
              </a:ext>
            </a:extLst>
          </p:cNvPr>
          <p:cNvSpPr>
            <a:spLocks noGrp="1"/>
          </p:cNvSpPr>
          <p:nvPr>
            <p:ph type="sldNum" sz="quarter" idx="12"/>
          </p:nvPr>
        </p:nvSpPr>
        <p:spPr/>
        <p:txBody>
          <a:bodyPr/>
          <a:lstStyle/>
          <a:p>
            <a:fld id="{46FDC2C0-DF74-E641-A1FA-D6F9E4B47819}" type="slidenum">
              <a:rPr lang="en-US" smtClean="0"/>
              <a:t>‹#›</a:t>
            </a:fld>
            <a:endParaRPr lang="en-US"/>
          </a:p>
        </p:txBody>
      </p:sp>
    </p:spTree>
    <p:extLst>
      <p:ext uri="{BB962C8B-B14F-4D97-AF65-F5344CB8AC3E}">
        <p14:creationId xmlns:p14="http://schemas.microsoft.com/office/powerpoint/2010/main" val="1403573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0BAC4-C96A-6C51-834B-76402CCE6D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0CFC552-826C-63CA-6E5F-522FCB6147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335E91-FDD9-5B33-8C6B-32D499AFDE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31949EE-AB63-3E4B-B261-E2E4351506FF}" type="datetimeFigureOut">
              <a:rPr lang="en-US" smtClean="0"/>
              <a:t>6/10/24</a:t>
            </a:fld>
            <a:endParaRPr lang="en-US"/>
          </a:p>
        </p:txBody>
      </p:sp>
      <p:sp>
        <p:nvSpPr>
          <p:cNvPr id="5" name="Footer Placeholder 4">
            <a:extLst>
              <a:ext uri="{FF2B5EF4-FFF2-40B4-BE49-F238E27FC236}">
                <a16:creationId xmlns:a16="http://schemas.microsoft.com/office/drawing/2014/main" id="{C0C876AE-2905-08FA-6933-20E611ED4A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4FA5DC9-20DB-710B-C1C8-BFCF34B45F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6FDC2C0-DF74-E641-A1FA-D6F9E4B47819}" type="slidenum">
              <a:rPr lang="en-US" smtClean="0"/>
              <a:t>‹#›</a:t>
            </a:fld>
            <a:endParaRPr lang="en-US"/>
          </a:p>
        </p:txBody>
      </p:sp>
    </p:spTree>
    <p:extLst>
      <p:ext uri="{BB962C8B-B14F-4D97-AF65-F5344CB8AC3E}">
        <p14:creationId xmlns:p14="http://schemas.microsoft.com/office/powerpoint/2010/main" val="23733526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450F21-6780-5B70-5B66-8C2E68181D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D7FBF8-3087-47E1-1C34-4A075D6264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79D429-3387-71D2-9CEF-0F38D322AD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8B34CF-2CE5-F94A-9F98-E7AA36647470}" type="datetimeFigureOut">
              <a:rPr lang="en-US" smtClean="0"/>
              <a:t>6/10/24</a:t>
            </a:fld>
            <a:endParaRPr lang="en-US"/>
          </a:p>
        </p:txBody>
      </p:sp>
      <p:sp>
        <p:nvSpPr>
          <p:cNvPr id="5" name="Footer Placeholder 4">
            <a:extLst>
              <a:ext uri="{FF2B5EF4-FFF2-40B4-BE49-F238E27FC236}">
                <a16:creationId xmlns:a16="http://schemas.microsoft.com/office/drawing/2014/main" id="{9B247290-9FCD-0F05-662A-3A11AEAD0E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FFB9AD2-431D-9321-90B3-07F5189A3C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3CC73A-FA6B-6646-B2E2-3DD01BC9F128}" type="slidenum">
              <a:rPr lang="en-US" smtClean="0"/>
              <a:t>‹#›</a:t>
            </a:fld>
            <a:endParaRPr lang="en-US"/>
          </a:p>
        </p:txBody>
      </p:sp>
    </p:spTree>
    <p:extLst>
      <p:ext uri="{BB962C8B-B14F-4D97-AF65-F5344CB8AC3E}">
        <p14:creationId xmlns:p14="http://schemas.microsoft.com/office/powerpoint/2010/main" val="31927141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4.JPG"/><Relationship Id="rId13" Type="http://schemas.openxmlformats.org/officeDocument/2006/relationships/image" Target="../media/image19.JPG"/><Relationship Id="rId18" Type="http://schemas.openxmlformats.org/officeDocument/2006/relationships/image" Target="../media/image24.jpeg"/><Relationship Id="rId3" Type="http://schemas.openxmlformats.org/officeDocument/2006/relationships/image" Target="../media/image9.JPG"/><Relationship Id="rId7" Type="http://schemas.openxmlformats.org/officeDocument/2006/relationships/image" Target="../media/image13.JPG"/><Relationship Id="rId12" Type="http://schemas.openxmlformats.org/officeDocument/2006/relationships/image" Target="../media/image18.jpeg"/><Relationship Id="rId17" Type="http://schemas.openxmlformats.org/officeDocument/2006/relationships/image" Target="../media/image23.JPG"/><Relationship Id="rId2" Type="http://schemas.openxmlformats.org/officeDocument/2006/relationships/notesSlide" Target="../notesSlides/notesSlide5.xml"/><Relationship Id="rId16"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jpeg"/><Relationship Id="rId5" Type="http://schemas.openxmlformats.org/officeDocument/2006/relationships/image" Target="../media/image11.jpeg"/><Relationship Id="rId15" Type="http://schemas.openxmlformats.org/officeDocument/2006/relationships/image" Target="../media/image21.JPG"/><Relationship Id="rId10" Type="http://schemas.openxmlformats.org/officeDocument/2006/relationships/image" Target="../media/image16.JPG"/><Relationship Id="rId4" Type="http://schemas.openxmlformats.org/officeDocument/2006/relationships/image" Target="../media/image10.jpeg"/><Relationship Id="rId9" Type="http://schemas.openxmlformats.org/officeDocument/2006/relationships/image" Target="../media/image15.jpeg"/><Relationship Id="rId14" Type="http://schemas.openxmlformats.org/officeDocument/2006/relationships/image" Target="../media/image20.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5083E-E0CD-81F5-AB80-5A5E3E009A80}"/>
              </a:ext>
            </a:extLst>
          </p:cNvPr>
          <p:cNvSpPr>
            <a:spLocks noGrp="1"/>
          </p:cNvSpPr>
          <p:nvPr>
            <p:ph type="ctrTitle"/>
          </p:nvPr>
        </p:nvSpPr>
        <p:spPr/>
        <p:txBody>
          <a:bodyPr/>
          <a:lstStyle/>
          <a:p>
            <a:r>
              <a:rPr lang="en-US" dirty="0"/>
              <a:t>Title</a:t>
            </a:r>
          </a:p>
        </p:txBody>
      </p:sp>
      <p:sp>
        <p:nvSpPr>
          <p:cNvPr id="3" name="Subtitle 2">
            <a:extLst>
              <a:ext uri="{FF2B5EF4-FFF2-40B4-BE49-F238E27FC236}">
                <a16:creationId xmlns:a16="http://schemas.microsoft.com/office/drawing/2014/main" id="{837DBC73-75D0-9831-7DD6-E1D955521F00}"/>
              </a:ext>
            </a:extLst>
          </p:cNvPr>
          <p:cNvSpPr>
            <a:spLocks noGrp="1"/>
          </p:cNvSpPr>
          <p:nvPr>
            <p:ph type="subTitle" idx="1"/>
          </p:nvPr>
        </p:nvSpPr>
        <p:spPr/>
        <p:txBody>
          <a:bodyPr/>
          <a:lstStyle/>
          <a:p>
            <a:r>
              <a:rPr lang="en-US" dirty="0"/>
              <a:t>Hi it’s me</a:t>
            </a:r>
          </a:p>
        </p:txBody>
      </p:sp>
    </p:spTree>
    <p:extLst>
      <p:ext uri="{BB962C8B-B14F-4D97-AF65-F5344CB8AC3E}">
        <p14:creationId xmlns:p14="http://schemas.microsoft.com/office/powerpoint/2010/main" val="40947183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029B3-C757-2489-D50F-DB810866DC2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65661C7-E8D7-FB66-C32F-348C61565F3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70145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B7DDD-E034-4E74-B62F-64269698D9CD}"/>
              </a:ext>
            </a:extLst>
          </p:cNvPr>
          <p:cNvSpPr>
            <a:spLocks noGrp="1"/>
          </p:cNvSpPr>
          <p:nvPr>
            <p:ph type="title"/>
          </p:nvPr>
        </p:nvSpPr>
        <p:spPr/>
        <p:txBody>
          <a:bodyPr/>
          <a:lstStyle/>
          <a:p>
            <a:r>
              <a:rPr lang="en-US" b="1" dirty="0">
                <a:solidFill>
                  <a:schemeClr val="bg1"/>
                </a:solidFill>
                <a:effectLst>
                  <a:outerShdw blurRad="50800" dist="38100" dir="2700000" algn="tl" rotWithShape="0">
                    <a:prstClr val="black">
                      <a:alpha val="40000"/>
                    </a:prstClr>
                  </a:outerShdw>
                </a:effectLst>
              </a:rPr>
              <a:t>Traditional treatment assignment for SUDs</a:t>
            </a:r>
          </a:p>
        </p:txBody>
      </p:sp>
      <p:cxnSp>
        <p:nvCxnSpPr>
          <p:cNvPr id="4" name="Straight Connector 3">
            <a:extLst>
              <a:ext uri="{FF2B5EF4-FFF2-40B4-BE49-F238E27FC236}">
                <a16:creationId xmlns:a16="http://schemas.microsoft.com/office/drawing/2014/main" id="{205A07C9-C12E-4B6F-8F0B-016780085F65}"/>
              </a:ext>
            </a:extLst>
          </p:cNvPr>
          <p:cNvCxnSpPr>
            <a:cxnSpLocks/>
          </p:cNvCxnSpPr>
          <p:nvPr/>
        </p:nvCxnSpPr>
        <p:spPr>
          <a:xfrm>
            <a:off x="885825" y="1449388"/>
            <a:ext cx="10420350" cy="0"/>
          </a:xfrm>
          <a:prstGeom prst="line">
            <a:avLst/>
          </a:prstGeom>
          <a:ln w="25400">
            <a:solidFill>
              <a:srgbClr val="8271FF"/>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573BBF4C-C12D-5743-83B2-9D85DE61FE24}"/>
              </a:ext>
            </a:extLst>
          </p:cNvPr>
          <p:cNvGrpSpPr/>
          <p:nvPr/>
        </p:nvGrpSpPr>
        <p:grpSpPr>
          <a:xfrm>
            <a:off x="1023554" y="1932020"/>
            <a:ext cx="2777848" cy="3691110"/>
            <a:chOff x="6655367" y="1929749"/>
            <a:chExt cx="2777848" cy="3691110"/>
          </a:xfrm>
        </p:grpSpPr>
        <p:sp>
          <p:nvSpPr>
            <p:cNvPr id="25" name="Smiley Face 24">
              <a:extLst>
                <a:ext uri="{FF2B5EF4-FFF2-40B4-BE49-F238E27FC236}">
                  <a16:creationId xmlns:a16="http://schemas.microsoft.com/office/drawing/2014/main" id="{B90198C2-41DB-4954-BD06-89CAE395CC23}"/>
                </a:ext>
              </a:extLst>
            </p:cNvPr>
            <p:cNvSpPr/>
            <p:nvPr/>
          </p:nvSpPr>
          <p:spPr>
            <a:xfrm>
              <a:off x="6655368" y="1945584"/>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Smiley Face 25">
              <a:extLst>
                <a:ext uri="{FF2B5EF4-FFF2-40B4-BE49-F238E27FC236}">
                  <a16:creationId xmlns:a16="http://schemas.microsoft.com/office/drawing/2014/main" id="{CDDF2522-DBC0-4B29-952C-904E4B900134}"/>
                </a:ext>
              </a:extLst>
            </p:cNvPr>
            <p:cNvSpPr/>
            <p:nvPr/>
          </p:nvSpPr>
          <p:spPr>
            <a:xfrm>
              <a:off x="6659328" y="2918656"/>
              <a:ext cx="760021" cy="760021"/>
            </a:xfrm>
            <a:prstGeom prst="smileyFace">
              <a:avLst>
                <a:gd name="adj" fmla="val 4653"/>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Smiley Face 26">
              <a:extLst>
                <a:ext uri="{FF2B5EF4-FFF2-40B4-BE49-F238E27FC236}">
                  <a16:creationId xmlns:a16="http://schemas.microsoft.com/office/drawing/2014/main" id="{693B5D70-FD0C-44A1-A771-F8282011B463}"/>
                </a:ext>
              </a:extLst>
            </p:cNvPr>
            <p:cNvSpPr/>
            <p:nvPr/>
          </p:nvSpPr>
          <p:spPr>
            <a:xfrm>
              <a:off x="6655368" y="3889747"/>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Smiley Face 27">
              <a:extLst>
                <a:ext uri="{FF2B5EF4-FFF2-40B4-BE49-F238E27FC236}">
                  <a16:creationId xmlns:a16="http://schemas.microsoft.com/office/drawing/2014/main" id="{5927279A-5782-4DDE-8443-8F976179B95F}"/>
                </a:ext>
              </a:extLst>
            </p:cNvPr>
            <p:cNvSpPr/>
            <p:nvPr/>
          </p:nvSpPr>
          <p:spPr>
            <a:xfrm>
              <a:off x="6655367" y="4860838"/>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Smiley Face 28">
              <a:extLst>
                <a:ext uri="{FF2B5EF4-FFF2-40B4-BE49-F238E27FC236}">
                  <a16:creationId xmlns:a16="http://schemas.microsoft.com/office/drawing/2014/main" id="{B90D7F66-94B3-431A-9570-F1E095C4BE18}"/>
                </a:ext>
              </a:extLst>
            </p:cNvPr>
            <p:cNvSpPr/>
            <p:nvPr/>
          </p:nvSpPr>
          <p:spPr>
            <a:xfrm>
              <a:off x="7662301" y="1929749"/>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Smiley Face 29">
              <a:extLst>
                <a:ext uri="{FF2B5EF4-FFF2-40B4-BE49-F238E27FC236}">
                  <a16:creationId xmlns:a16="http://schemas.microsoft.com/office/drawing/2014/main" id="{34020E90-F8BF-4BAD-8234-B88709B588CD}"/>
                </a:ext>
              </a:extLst>
            </p:cNvPr>
            <p:cNvSpPr/>
            <p:nvPr/>
          </p:nvSpPr>
          <p:spPr>
            <a:xfrm>
              <a:off x="7666261" y="2902821"/>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Smiley Face 30">
              <a:extLst>
                <a:ext uri="{FF2B5EF4-FFF2-40B4-BE49-F238E27FC236}">
                  <a16:creationId xmlns:a16="http://schemas.microsoft.com/office/drawing/2014/main" id="{AD329CF9-E4C6-4428-833B-B87233BE203E}"/>
                </a:ext>
              </a:extLst>
            </p:cNvPr>
            <p:cNvSpPr/>
            <p:nvPr/>
          </p:nvSpPr>
          <p:spPr>
            <a:xfrm>
              <a:off x="7662301" y="3873912"/>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Smiley Face 31">
              <a:extLst>
                <a:ext uri="{FF2B5EF4-FFF2-40B4-BE49-F238E27FC236}">
                  <a16:creationId xmlns:a16="http://schemas.microsoft.com/office/drawing/2014/main" id="{D1DEED9E-7B6A-4237-A705-E4AC34745107}"/>
                </a:ext>
              </a:extLst>
            </p:cNvPr>
            <p:cNvSpPr/>
            <p:nvPr/>
          </p:nvSpPr>
          <p:spPr>
            <a:xfrm>
              <a:off x="7662300" y="4845003"/>
              <a:ext cx="760021" cy="760021"/>
            </a:xfrm>
            <a:prstGeom prst="smileyFace">
              <a:avLst>
                <a:gd name="adj" fmla="val 4653"/>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Smiley Face 32">
              <a:extLst>
                <a:ext uri="{FF2B5EF4-FFF2-40B4-BE49-F238E27FC236}">
                  <a16:creationId xmlns:a16="http://schemas.microsoft.com/office/drawing/2014/main" id="{99310716-E0C2-4E08-999A-22D13491594F}"/>
                </a:ext>
              </a:extLst>
            </p:cNvPr>
            <p:cNvSpPr/>
            <p:nvPr/>
          </p:nvSpPr>
          <p:spPr>
            <a:xfrm>
              <a:off x="8669234" y="1945584"/>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Smiley Face 33">
              <a:extLst>
                <a:ext uri="{FF2B5EF4-FFF2-40B4-BE49-F238E27FC236}">
                  <a16:creationId xmlns:a16="http://schemas.microsoft.com/office/drawing/2014/main" id="{CA071EBF-71D3-4E79-8CEC-6A6CFD7BB6F4}"/>
                </a:ext>
              </a:extLst>
            </p:cNvPr>
            <p:cNvSpPr/>
            <p:nvPr/>
          </p:nvSpPr>
          <p:spPr>
            <a:xfrm>
              <a:off x="8673194" y="2918656"/>
              <a:ext cx="760021" cy="760021"/>
            </a:xfrm>
            <a:prstGeom prst="smileyFace">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Smiley Face 34">
              <a:extLst>
                <a:ext uri="{FF2B5EF4-FFF2-40B4-BE49-F238E27FC236}">
                  <a16:creationId xmlns:a16="http://schemas.microsoft.com/office/drawing/2014/main" id="{DA3CE380-FD62-400A-B304-A2A9F2979AB1}"/>
                </a:ext>
              </a:extLst>
            </p:cNvPr>
            <p:cNvSpPr/>
            <p:nvPr/>
          </p:nvSpPr>
          <p:spPr>
            <a:xfrm>
              <a:off x="8669234" y="3889747"/>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Smiley Face 35">
              <a:extLst>
                <a:ext uri="{FF2B5EF4-FFF2-40B4-BE49-F238E27FC236}">
                  <a16:creationId xmlns:a16="http://schemas.microsoft.com/office/drawing/2014/main" id="{BA3B7D53-4BDF-4667-B3B0-276D377E2E7B}"/>
                </a:ext>
              </a:extLst>
            </p:cNvPr>
            <p:cNvSpPr/>
            <p:nvPr/>
          </p:nvSpPr>
          <p:spPr>
            <a:xfrm>
              <a:off x="8669233" y="4860838"/>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38" name="Group 37">
            <a:extLst>
              <a:ext uri="{FF2B5EF4-FFF2-40B4-BE49-F238E27FC236}">
                <a16:creationId xmlns:a16="http://schemas.microsoft.com/office/drawing/2014/main" id="{AE366DC6-D8AA-244E-EFF4-9E619DC674E1}"/>
              </a:ext>
            </a:extLst>
          </p:cNvPr>
          <p:cNvGrpSpPr/>
          <p:nvPr/>
        </p:nvGrpSpPr>
        <p:grpSpPr>
          <a:xfrm>
            <a:off x="4707076" y="1932020"/>
            <a:ext cx="2773888" cy="3691110"/>
            <a:chOff x="6655367" y="1929749"/>
            <a:chExt cx="2773888" cy="3691110"/>
          </a:xfrm>
        </p:grpSpPr>
        <p:sp>
          <p:nvSpPr>
            <p:cNvPr id="44" name="Smiley Face 43">
              <a:extLst>
                <a:ext uri="{FF2B5EF4-FFF2-40B4-BE49-F238E27FC236}">
                  <a16:creationId xmlns:a16="http://schemas.microsoft.com/office/drawing/2014/main" id="{12A19BE7-FC6E-3E58-B6C0-4FFCE7690AF1}"/>
                </a:ext>
              </a:extLst>
            </p:cNvPr>
            <p:cNvSpPr/>
            <p:nvPr/>
          </p:nvSpPr>
          <p:spPr>
            <a:xfrm>
              <a:off x="6655368" y="3889747"/>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Smiley Face 44">
              <a:extLst>
                <a:ext uri="{FF2B5EF4-FFF2-40B4-BE49-F238E27FC236}">
                  <a16:creationId xmlns:a16="http://schemas.microsoft.com/office/drawing/2014/main" id="{84ABBEAF-FF75-23A9-1109-7D990523DBD3}"/>
                </a:ext>
              </a:extLst>
            </p:cNvPr>
            <p:cNvSpPr/>
            <p:nvPr/>
          </p:nvSpPr>
          <p:spPr>
            <a:xfrm>
              <a:off x="6655367" y="4860838"/>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Smiley Face 45">
              <a:extLst>
                <a:ext uri="{FF2B5EF4-FFF2-40B4-BE49-F238E27FC236}">
                  <a16:creationId xmlns:a16="http://schemas.microsoft.com/office/drawing/2014/main" id="{78F456A5-0D78-E723-F105-F352F983AA3D}"/>
                </a:ext>
              </a:extLst>
            </p:cNvPr>
            <p:cNvSpPr/>
            <p:nvPr/>
          </p:nvSpPr>
          <p:spPr>
            <a:xfrm>
              <a:off x="7662301" y="1929749"/>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 name="Smiley Face 46">
              <a:extLst>
                <a:ext uri="{FF2B5EF4-FFF2-40B4-BE49-F238E27FC236}">
                  <a16:creationId xmlns:a16="http://schemas.microsoft.com/office/drawing/2014/main" id="{9BBC57E1-4446-14F4-E0FC-67AFF547CE37}"/>
                </a:ext>
              </a:extLst>
            </p:cNvPr>
            <p:cNvSpPr/>
            <p:nvPr/>
          </p:nvSpPr>
          <p:spPr>
            <a:xfrm>
              <a:off x="7666261" y="2902821"/>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Smiley Face 49">
              <a:extLst>
                <a:ext uri="{FF2B5EF4-FFF2-40B4-BE49-F238E27FC236}">
                  <a16:creationId xmlns:a16="http://schemas.microsoft.com/office/drawing/2014/main" id="{656888C2-3DC9-F421-1BA2-AD6411A991D0}"/>
                </a:ext>
              </a:extLst>
            </p:cNvPr>
            <p:cNvSpPr/>
            <p:nvPr/>
          </p:nvSpPr>
          <p:spPr>
            <a:xfrm>
              <a:off x="8669234" y="1945584"/>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Smiley Face 51">
              <a:extLst>
                <a:ext uri="{FF2B5EF4-FFF2-40B4-BE49-F238E27FC236}">
                  <a16:creationId xmlns:a16="http://schemas.microsoft.com/office/drawing/2014/main" id="{17A65199-D86F-F41B-89A5-55CE83360887}"/>
                </a:ext>
              </a:extLst>
            </p:cNvPr>
            <p:cNvSpPr/>
            <p:nvPr/>
          </p:nvSpPr>
          <p:spPr>
            <a:xfrm>
              <a:off x="8669234" y="3889747"/>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4" name="Group 53">
            <a:extLst>
              <a:ext uri="{FF2B5EF4-FFF2-40B4-BE49-F238E27FC236}">
                <a16:creationId xmlns:a16="http://schemas.microsoft.com/office/drawing/2014/main" id="{0A6409FF-29AE-CE71-8F1C-49C6D586B915}"/>
              </a:ext>
            </a:extLst>
          </p:cNvPr>
          <p:cNvGrpSpPr/>
          <p:nvPr/>
        </p:nvGrpSpPr>
        <p:grpSpPr>
          <a:xfrm>
            <a:off x="8390599" y="1946953"/>
            <a:ext cx="2773887" cy="3675275"/>
            <a:chOff x="6655368" y="1945584"/>
            <a:chExt cx="2773887" cy="3675275"/>
          </a:xfrm>
        </p:grpSpPr>
        <p:sp>
          <p:nvSpPr>
            <p:cNvPr id="55" name="Smiley Face 54">
              <a:extLst>
                <a:ext uri="{FF2B5EF4-FFF2-40B4-BE49-F238E27FC236}">
                  <a16:creationId xmlns:a16="http://schemas.microsoft.com/office/drawing/2014/main" id="{B3B05116-FFA8-CDD7-FB87-D85CC24B553B}"/>
                </a:ext>
              </a:extLst>
            </p:cNvPr>
            <p:cNvSpPr/>
            <p:nvPr/>
          </p:nvSpPr>
          <p:spPr>
            <a:xfrm>
              <a:off x="6655368" y="1945584"/>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Smiley Face 56">
              <a:extLst>
                <a:ext uri="{FF2B5EF4-FFF2-40B4-BE49-F238E27FC236}">
                  <a16:creationId xmlns:a16="http://schemas.microsoft.com/office/drawing/2014/main" id="{24C5A702-AF90-B87F-F990-5F77A69C41FD}"/>
                </a:ext>
              </a:extLst>
            </p:cNvPr>
            <p:cNvSpPr/>
            <p:nvPr/>
          </p:nvSpPr>
          <p:spPr>
            <a:xfrm>
              <a:off x="6655368" y="3889747"/>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Smiley Face 60">
              <a:extLst>
                <a:ext uri="{FF2B5EF4-FFF2-40B4-BE49-F238E27FC236}">
                  <a16:creationId xmlns:a16="http://schemas.microsoft.com/office/drawing/2014/main" id="{5BC76C89-C693-F355-31A9-A8D39E7AEE95}"/>
                </a:ext>
              </a:extLst>
            </p:cNvPr>
            <p:cNvSpPr/>
            <p:nvPr/>
          </p:nvSpPr>
          <p:spPr>
            <a:xfrm>
              <a:off x="7662301" y="3873912"/>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Smiley Face 62">
              <a:extLst>
                <a:ext uri="{FF2B5EF4-FFF2-40B4-BE49-F238E27FC236}">
                  <a16:creationId xmlns:a16="http://schemas.microsoft.com/office/drawing/2014/main" id="{2F2A469A-6996-51CB-EC18-C8807284FA16}"/>
                </a:ext>
              </a:extLst>
            </p:cNvPr>
            <p:cNvSpPr/>
            <p:nvPr/>
          </p:nvSpPr>
          <p:spPr>
            <a:xfrm>
              <a:off x="8669234" y="1945584"/>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 name="Smiley Face 64">
              <a:extLst>
                <a:ext uri="{FF2B5EF4-FFF2-40B4-BE49-F238E27FC236}">
                  <a16:creationId xmlns:a16="http://schemas.microsoft.com/office/drawing/2014/main" id="{41CA0B0D-4B15-C77F-3933-E731296850BE}"/>
                </a:ext>
              </a:extLst>
            </p:cNvPr>
            <p:cNvSpPr/>
            <p:nvPr/>
          </p:nvSpPr>
          <p:spPr>
            <a:xfrm>
              <a:off x="8669234" y="3889747"/>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Smiley Face 65">
              <a:extLst>
                <a:ext uri="{FF2B5EF4-FFF2-40B4-BE49-F238E27FC236}">
                  <a16:creationId xmlns:a16="http://schemas.microsoft.com/office/drawing/2014/main" id="{28E472DC-28C9-0048-83B8-523EBBB10057}"/>
                </a:ext>
              </a:extLst>
            </p:cNvPr>
            <p:cNvSpPr/>
            <p:nvPr/>
          </p:nvSpPr>
          <p:spPr>
            <a:xfrm>
              <a:off x="8669233" y="4860838"/>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67" name="Smiley Face 66">
            <a:extLst>
              <a:ext uri="{FF2B5EF4-FFF2-40B4-BE49-F238E27FC236}">
                <a16:creationId xmlns:a16="http://schemas.microsoft.com/office/drawing/2014/main" id="{9ABF3EA5-89B2-250E-CACE-153DF13854F0}"/>
              </a:ext>
            </a:extLst>
          </p:cNvPr>
          <p:cNvSpPr/>
          <p:nvPr/>
        </p:nvSpPr>
        <p:spPr>
          <a:xfrm>
            <a:off x="4707075" y="2904189"/>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Smiley Face 67">
            <a:extLst>
              <a:ext uri="{FF2B5EF4-FFF2-40B4-BE49-F238E27FC236}">
                <a16:creationId xmlns:a16="http://schemas.microsoft.com/office/drawing/2014/main" id="{8CD2B647-7F8E-31D1-B51A-FC61924AEBD0}"/>
              </a:ext>
            </a:extLst>
          </p:cNvPr>
          <p:cNvSpPr/>
          <p:nvPr/>
        </p:nvSpPr>
        <p:spPr>
          <a:xfrm>
            <a:off x="6720941" y="2904188"/>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Smiley Face 68">
            <a:extLst>
              <a:ext uri="{FF2B5EF4-FFF2-40B4-BE49-F238E27FC236}">
                <a16:creationId xmlns:a16="http://schemas.microsoft.com/office/drawing/2014/main" id="{3B1B5684-419E-787D-3B2B-AD3B4EC5D045}"/>
              </a:ext>
            </a:extLst>
          </p:cNvPr>
          <p:cNvSpPr/>
          <p:nvPr/>
        </p:nvSpPr>
        <p:spPr>
          <a:xfrm>
            <a:off x="5714009" y="4891632"/>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Smiley Face 69">
            <a:extLst>
              <a:ext uri="{FF2B5EF4-FFF2-40B4-BE49-F238E27FC236}">
                <a16:creationId xmlns:a16="http://schemas.microsoft.com/office/drawing/2014/main" id="{4DBF8C09-39B4-4C8E-FA62-D56094C0331C}"/>
              </a:ext>
            </a:extLst>
          </p:cNvPr>
          <p:cNvSpPr/>
          <p:nvPr/>
        </p:nvSpPr>
        <p:spPr>
          <a:xfrm>
            <a:off x="9391285" y="4891631"/>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1" name="Smiley Face 70">
            <a:extLst>
              <a:ext uri="{FF2B5EF4-FFF2-40B4-BE49-F238E27FC236}">
                <a16:creationId xmlns:a16="http://schemas.microsoft.com/office/drawing/2014/main" id="{196DD343-0797-B209-52F4-CA819C4EC471}"/>
              </a:ext>
            </a:extLst>
          </p:cNvPr>
          <p:cNvSpPr/>
          <p:nvPr/>
        </p:nvSpPr>
        <p:spPr>
          <a:xfrm>
            <a:off x="10404463" y="2918044"/>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2" name="Smiley Face 71">
            <a:extLst>
              <a:ext uri="{FF2B5EF4-FFF2-40B4-BE49-F238E27FC236}">
                <a16:creationId xmlns:a16="http://schemas.microsoft.com/office/drawing/2014/main" id="{2E317587-5028-E72C-9BA5-905F9AD23C38}"/>
              </a:ext>
            </a:extLst>
          </p:cNvPr>
          <p:cNvSpPr/>
          <p:nvPr/>
        </p:nvSpPr>
        <p:spPr>
          <a:xfrm>
            <a:off x="8398521" y="2920926"/>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Smiley Face 72">
            <a:extLst>
              <a:ext uri="{FF2B5EF4-FFF2-40B4-BE49-F238E27FC236}">
                <a16:creationId xmlns:a16="http://schemas.microsoft.com/office/drawing/2014/main" id="{7150F542-F2BB-944E-D58B-99A2F9EBEC5B}"/>
              </a:ext>
            </a:extLst>
          </p:cNvPr>
          <p:cNvSpPr/>
          <p:nvPr/>
        </p:nvSpPr>
        <p:spPr>
          <a:xfrm>
            <a:off x="4707075" y="1980300"/>
            <a:ext cx="760021" cy="760021"/>
          </a:xfrm>
          <a:prstGeom prst="smileyFace">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4" name="Smiley Face 73">
            <a:extLst>
              <a:ext uri="{FF2B5EF4-FFF2-40B4-BE49-F238E27FC236}">
                <a16:creationId xmlns:a16="http://schemas.microsoft.com/office/drawing/2014/main" id="{6830101B-8EBE-32ED-3385-A2430707FB53}"/>
              </a:ext>
            </a:extLst>
          </p:cNvPr>
          <p:cNvSpPr/>
          <p:nvPr/>
        </p:nvSpPr>
        <p:spPr>
          <a:xfrm>
            <a:off x="5714009" y="3918560"/>
            <a:ext cx="760021" cy="760021"/>
          </a:xfrm>
          <a:prstGeom prst="smileyFace">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5" name="Smiley Face 74">
            <a:extLst>
              <a:ext uri="{FF2B5EF4-FFF2-40B4-BE49-F238E27FC236}">
                <a16:creationId xmlns:a16="http://schemas.microsoft.com/office/drawing/2014/main" id="{022F4E37-2E28-E4BF-9120-C0436CEA74D1}"/>
              </a:ext>
            </a:extLst>
          </p:cNvPr>
          <p:cNvSpPr/>
          <p:nvPr/>
        </p:nvSpPr>
        <p:spPr>
          <a:xfrm>
            <a:off x="6714696" y="4911887"/>
            <a:ext cx="760021" cy="760021"/>
          </a:xfrm>
          <a:prstGeom prst="smileyFace">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6" name="Smiley Face 75">
            <a:extLst>
              <a:ext uri="{FF2B5EF4-FFF2-40B4-BE49-F238E27FC236}">
                <a16:creationId xmlns:a16="http://schemas.microsoft.com/office/drawing/2014/main" id="{49CD104F-F0AB-DA7E-F6EB-4DA5BA8BACC3}"/>
              </a:ext>
            </a:extLst>
          </p:cNvPr>
          <p:cNvSpPr/>
          <p:nvPr/>
        </p:nvSpPr>
        <p:spPr>
          <a:xfrm>
            <a:off x="9391284" y="1944611"/>
            <a:ext cx="760021" cy="760021"/>
          </a:xfrm>
          <a:prstGeom prst="smileyFace">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7" name="Smiley Face 76">
            <a:extLst>
              <a:ext uri="{FF2B5EF4-FFF2-40B4-BE49-F238E27FC236}">
                <a16:creationId xmlns:a16="http://schemas.microsoft.com/office/drawing/2014/main" id="{8AA98DF1-9E2A-B2BE-E997-9184630B77AC}"/>
              </a:ext>
            </a:extLst>
          </p:cNvPr>
          <p:cNvSpPr/>
          <p:nvPr/>
        </p:nvSpPr>
        <p:spPr>
          <a:xfrm>
            <a:off x="9401492" y="2896558"/>
            <a:ext cx="760021" cy="760021"/>
          </a:xfrm>
          <a:prstGeom prst="smileyFace">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Smiley Face 77">
            <a:extLst>
              <a:ext uri="{FF2B5EF4-FFF2-40B4-BE49-F238E27FC236}">
                <a16:creationId xmlns:a16="http://schemas.microsoft.com/office/drawing/2014/main" id="{F7C96E71-39F8-0ED7-51A1-29665BB464E4}"/>
              </a:ext>
            </a:extLst>
          </p:cNvPr>
          <p:cNvSpPr/>
          <p:nvPr/>
        </p:nvSpPr>
        <p:spPr>
          <a:xfrm>
            <a:off x="8398521" y="4862207"/>
            <a:ext cx="760021" cy="760021"/>
          </a:xfrm>
          <a:prstGeom prst="smileyFace">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0" name="Content Placeholder 2">
            <a:extLst>
              <a:ext uri="{FF2B5EF4-FFF2-40B4-BE49-F238E27FC236}">
                <a16:creationId xmlns:a16="http://schemas.microsoft.com/office/drawing/2014/main" id="{FFF603D2-2C66-39FF-BA39-F87447DE3229}"/>
              </a:ext>
            </a:extLst>
          </p:cNvPr>
          <p:cNvSpPr txBox="1">
            <a:spLocks/>
          </p:cNvSpPr>
          <p:nvPr/>
        </p:nvSpPr>
        <p:spPr>
          <a:xfrm>
            <a:off x="1023554" y="5961322"/>
            <a:ext cx="10140930" cy="65139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rPr>
              <a:t>Treatment A		Treatment B			Treatment C</a:t>
            </a:r>
          </a:p>
        </p:txBody>
      </p:sp>
    </p:spTree>
    <p:extLst>
      <p:ext uri="{BB962C8B-B14F-4D97-AF65-F5344CB8AC3E}">
        <p14:creationId xmlns:p14="http://schemas.microsoft.com/office/powerpoint/2010/main" val="39356759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79ECD-5F66-228D-5D55-83E8E2CE895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DEDCB85-6E5C-008B-0DC5-052B002583E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9733283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2B4FE-E961-19CC-E0BE-70C227737B6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01FCE21-5E24-170A-863E-232B3B3EB1F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962878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B7DDD-E034-4E74-B62F-64269698D9CD}"/>
              </a:ext>
            </a:extLst>
          </p:cNvPr>
          <p:cNvSpPr>
            <a:spLocks noGrp="1"/>
          </p:cNvSpPr>
          <p:nvPr>
            <p:ph type="title"/>
          </p:nvPr>
        </p:nvSpPr>
        <p:spPr/>
        <p:txBody>
          <a:bodyPr/>
          <a:lstStyle/>
          <a:p>
            <a:r>
              <a:rPr lang="en-US" b="1" dirty="0">
                <a:solidFill>
                  <a:schemeClr val="bg1"/>
                </a:solidFill>
                <a:effectLst>
                  <a:outerShdw blurRad="50800" dist="38100" dir="2700000" algn="tl" rotWithShape="0">
                    <a:prstClr val="black">
                      <a:alpha val="40000"/>
                    </a:prstClr>
                  </a:outerShdw>
                </a:effectLst>
              </a:rPr>
              <a:t>Machine learning approaches</a:t>
            </a:r>
          </a:p>
        </p:txBody>
      </p:sp>
      <p:cxnSp>
        <p:nvCxnSpPr>
          <p:cNvPr id="4" name="Straight Connector 3">
            <a:extLst>
              <a:ext uri="{FF2B5EF4-FFF2-40B4-BE49-F238E27FC236}">
                <a16:creationId xmlns:a16="http://schemas.microsoft.com/office/drawing/2014/main" id="{205A07C9-C12E-4B6F-8F0B-016780085F65}"/>
              </a:ext>
            </a:extLst>
          </p:cNvPr>
          <p:cNvCxnSpPr>
            <a:cxnSpLocks/>
          </p:cNvCxnSpPr>
          <p:nvPr/>
        </p:nvCxnSpPr>
        <p:spPr>
          <a:xfrm>
            <a:off x="885825" y="1449388"/>
            <a:ext cx="10420350" cy="0"/>
          </a:xfrm>
          <a:prstGeom prst="line">
            <a:avLst/>
          </a:prstGeom>
          <a:ln w="25400">
            <a:solidFill>
              <a:srgbClr val="8271FF"/>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Content Placeholder 2">
            <a:extLst>
              <a:ext uri="{FF2B5EF4-FFF2-40B4-BE49-F238E27FC236}">
                <a16:creationId xmlns:a16="http://schemas.microsoft.com/office/drawing/2014/main" id="{5F4808DD-B50E-46CA-AC8B-8E6703F4730A}"/>
              </a:ext>
            </a:extLst>
          </p:cNvPr>
          <p:cNvSpPr>
            <a:spLocks noGrp="1"/>
          </p:cNvSpPr>
          <p:nvPr>
            <p:ph idx="1"/>
          </p:nvPr>
        </p:nvSpPr>
        <p:spPr>
          <a:xfrm>
            <a:off x="838200" y="1825625"/>
            <a:ext cx="10467975" cy="4351338"/>
          </a:xfrm>
        </p:spPr>
        <p:txBody>
          <a:bodyPr/>
          <a:lstStyle/>
          <a:p>
            <a:r>
              <a:rPr lang="en-US" b="1" dirty="0">
                <a:solidFill>
                  <a:schemeClr val="bg1"/>
                </a:solidFill>
                <a:effectLst>
                  <a:outerShdw blurRad="38100" dist="38100" dir="2700000" algn="tl">
                    <a:srgbClr val="000000">
                      <a:alpha val="43137"/>
                    </a:srgbClr>
                  </a:outerShdw>
                </a:effectLst>
              </a:rPr>
              <a:t>Well-suited to overcome previous limitations</a:t>
            </a:r>
          </a:p>
          <a:p>
            <a:endParaRPr lang="en-US" b="1" dirty="0">
              <a:solidFill>
                <a:schemeClr val="bg1"/>
              </a:solidFill>
              <a:effectLst>
                <a:outerShdw blurRad="38100" dist="38100" dir="2700000" algn="tl">
                  <a:srgbClr val="000000">
                    <a:alpha val="43137"/>
                  </a:srgbClr>
                </a:outerShdw>
              </a:effectLst>
            </a:endParaRPr>
          </a:p>
          <a:p>
            <a:r>
              <a:rPr lang="en-US" b="1" dirty="0">
                <a:solidFill>
                  <a:schemeClr val="bg1"/>
                </a:solidFill>
                <a:effectLst>
                  <a:outerShdw blurRad="38100" dist="38100" dir="2700000" algn="tl">
                    <a:srgbClr val="000000">
                      <a:alpha val="43137"/>
                    </a:srgbClr>
                  </a:outerShdw>
                </a:effectLst>
              </a:rPr>
              <a:t>Maps onto complexity of people and clinical phenomena</a:t>
            </a:r>
          </a:p>
          <a:p>
            <a:endParaRPr lang="en-US" b="1" dirty="0">
              <a:solidFill>
                <a:schemeClr val="bg1"/>
              </a:solidFill>
              <a:effectLst>
                <a:outerShdw blurRad="38100" dist="38100" dir="2700000" algn="tl">
                  <a:srgbClr val="000000">
                    <a:alpha val="43137"/>
                  </a:srgbClr>
                </a:outerShdw>
              </a:effectLst>
            </a:endParaRPr>
          </a:p>
          <a:p>
            <a:r>
              <a:rPr lang="en-US" b="1" dirty="0">
                <a:solidFill>
                  <a:schemeClr val="bg1"/>
                </a:solidFill>
                <a:effectLst>
                  <a:outerShdw blurRad="38100" dist="38100" dir="2700000" algn="tl">
                    <a:srgbClr val="000000">
                      <a:alpha val="43137"/>
                    </a:srgbClr>
                  </a:outerShdw>
                </a:effectLst>
              </a:rPr>
              <a:t>Prioritizes out-of-sample prediction</a:t>
            </a:r>
          </a:p>
        </p:txBody>
      </p:sp>
      <p:sp>
        <p:nvSpPr>
          <p:cNvPr id="3" name="Slide Number Placeholder 2">
            <a:extLst>
              <a:ext uri="{FF2B5EF4-FFF2-40B4-BE49-F238E27FC236}">
                <a16:creationId xmlns:a16="http://schemas.microsoft.com/office/drawing/2014/main" id="{F0DD1508-27DE-934E-9727-ACAA0C842F7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F4AC2C4-6735-4BDB-B473-EDD4E2116093}" type="slidenum">
              <a:rPr kumimoji="0" lang="en-US" sz="1200" b="1" i="0" u="none" strike="noStrike" kern="1200" cap="none" spc="0" normalizeH="0" baseline="0" noProof="0" smtClean="0">
                <a:ln>
                  <a:noFill/>
                </a:ln>
                <a:solidFill>
                  <a:prstClr val="white"/>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2897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A0F6D-006C-6B08-5E0C-67624DBB951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5254695-3490-9152-D7E9-9D4DB3ACFE7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60649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55AFB-7211-59A7-83A5-4A03F3710E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6AA5589-15E8-6AFE-86E3-109F5923131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485726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8C1DC-C39D-DB4A-E2FC-2234D174A27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7D055A4-1727-4088-3D2E-88A43EDB5A5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097529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76166-1326-E308-605A-AC05B59999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092408F-8E29-E2E1-14C9-94233CB306C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666952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A7015-FD53-294C-2174-6A84D27D884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CBE6D39-A267-138C-7F78-F00816F37FD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01881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75CE7-617D-41E1-A0DE-FFEAB394A535}"/>
              </a:ext>
            </a:extLst>
          </p:cNvPr>
          <p:cNvSpPr>
            <a:spLocks noGrp="1"/>
          </p:cNvSpPr>
          <p:nvPr>
            <p:ph type="ctrTitle"/>
          </p:nvPr>
        </p:nvSpPr>
        <p:spPr>
          <a:xfrm>
            <a:off x="1066800" y="1122363"/>
            <a:ext cx="10058400" cy="2387600"/>
          </a:xfrm>
        </p:spPr>
        <p:txBody>
          <a:bodyPr>
            <a:normAutofit fontScale="90000"/>
          </a:bodyPr>
          <a:lstStyle/>
          <a:p>
            <a:r>
              <a:rPr lang="en-US" b="1" dirty="0">
                <a:solidFill>
                  <a:schemeClr val="bg1"/>
                </a:solidFill>
                <a:effectLst>
                  <a:outerShdw blurRad="50800" dist="38100" dir="2700000" algn="tl" rotWithShape="0">
                    <a:prstClr val="black">
                      <a:alpha val="40000"/>
                    </a:prstClr>
                  </a:outerShdw>
                </a:effectLst>
              </a:rPr>
              <a:t>Treatment selection &amp; adaptive care for substance use disorders</a:t>
            </a:r>
          </a:p>
        </p:txBody>
      </p:sp>
      <p:sp>
        <p:nvSpPr>
          <p:cNvPr id="3" name="Subtitle 2">
            <a:extLst>
              <a:ext uri="{FF2B5EF4-FFF2-40B4-BE49-F238E27FC236}">
                <a16:creationId xmlns:a16="http://schemas.microsoft.com/office/drawing/2014/main" id="{EDD04997-2CAC-4650-9BF6-FD2B37BB0A23}"/>
              </a:ext>
            </a:extLst>
          </p:cNvPr>
          <p:cNvSpPr>
            <a:spLocks noGrp="1"/>
          </p:cNvSpPr>
          <p:nvPr>
            <p:ph type="subTitle" idx="1"/>
          </p:nvPr>
        </p:nvSpPr>
        <p:spPr>
          <a:xfrm>
            <a:off x="1524000" y="3602037"/>
            <a:ext cx="9144000" cy="2133599"/>
          </a:xfrm>
        </p:spPr>
        <p:txBody>
          <a:bodyPr>
            <a:normAutofit lnSpcReduction="10000"/>
          </a:bodyPr>
          <a:lstStyle/>
          <a:p>
            <a:endParaRPr lang="en-US" b="1" dirty="0"/>
          </a:p>
          <a:p>
            <a:r>
              <a:rPr lang="en-US" b="1" dirty="0">
                <a:solidFill>
                  <a:schemeClr val="bg1"/>
                </a:solidFill>
                <a:effectLst>
                  <a:outerShdw blurRad="50800" dist="38100" dir="2700000" algn="tl" rotWithShape="0">
                    <a:prstClr val="black">
                      <a:alpha val="40000"/>
                    </a:prstClr>
                  </a:outerShdw>
                </a:effectLst>
              </a:rPr>
              <a:t>Gaylen Fronk</a:t>
            </a:r>
          </a:p>
          <a:p>
            <a:r>
              <a:rPr lang="en-US" b="1" dirty="0">
                <a:solidFill>
                  <a:schemeClr val="bg1"/>
                </a:solidFill>
                <a:effectLst>
                  <a:outerShdw blurRad="50800" dist="38100" dir="2700000" algn="tl" rotWithShape="0">
                    <a:prstClr val="black">
                      <a:alpha val="40000"/>
                    </a:prstClr>
                  </a:outerShdw>
                </a:effectLst>
              </a:rPr>
              <a:t>University of Wisconsin-Madison</a:t>
            </a:r>
          </a:p>
          <a:p>
            <a:r>
              <a:rPr lang="en-US" b="1" dirty="0">
                <a:solidFill>
                  <a:schemeClr val="bg1"/>
                </a:solidFill>
                <a:effectLst>
                  <a:outerShdw blurRad="50800" dist="38100" dir="2700000" algn="tl" rotWithShape="0">
                    <a:prstClr val="black">
                      <a:alpha val="40000"/>
                    </a:prstClr>
                  </a:outerShdw>
                </a:effectLst>
              </a:rPr>
              <a:t>Capstone Presentation</a:t>
            </a:r>
          </a:p>
          <a:p>
            <a:r>
              <a:rPr lang="en-US" b="1" dirty="0">
                <a:solidFill>
                  <a:schemeClr val="bg1"/>
                </a:solidFill>
                <a:effectLst>
                  <a:outerShdw blurRad="50800" dist="38100" dir="2700000" algn="tl" rotWithShape="0">
                    <a:prstClr val="black">
                      <a:alpha val="40000"/>
                    </a:prstClr>
                  </a:outerShdw>
                </a:effectLst>
              </a:rPr>
              <a:t>May 4, 2022</a:t>
            </a:r>
          </a:p>
        </p:txBody>
      </p:sp>
      <p:cxnSp>
        <p:nvCxnSpPr>
          <p:cNvPr id="5" name="Straight Connector 4">
            <a:extLst>
              <a:ext uri="{FF2B5EF4-FFF2-40B4-BE49-F238E27FC236}">
                <a16:creationId xmlns:a16="http://schemas.microsoft.com/office/drawing/2014/main" id="{19CDF390-0CEF-4E38-A3B7-29414BCD2ADC}"/>
              </a:ext>
            </a:extLst>
          </p:cNvPr>
          <p:cNvCxnSpPr>
            <a:cxnSpLocks/>
          </p:cNvCxnSpPr>
          <p:nvPr/>
        </p:nvCxnSpPr>
        <p:spPr>
          <a:xfrm>
            <a:off x="1602582" y="3687763"/>
            <a:ext cx="8986837" cy="0"/>
          </a:xfrm>
          <a:prstGeom prst="line">
            <a:avLst/>
          </a:prstGeom>
          <a:ln w="25400">
            <a:solidFill>
              <a:srgbClr val="8271FF"/>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51585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3213B-3ACB-222B-BCBE-421239AF1BF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51CA505-6946-9F48-C9B8-AE94F5B667B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337624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53C78-935C-4835-E285-7E5A2DC5DD2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85C2646-13DF-5BB8-2F37-0C1302A1CD7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382116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2B79E-E43B-033F-667E-73170587450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F9B6538-B785-90EE-E197-B371D109269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186162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F2825-00EB-E5EC-443D-5D6CB05A040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A8B7D46-C07F-674B-E6F0-98F9CFC4C1A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741821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606A8-4339-8311-B10A-B09FB1F41DE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9A8E40C-DD21-5FF6-FA8D-4C6817915BB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600878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46CC7-C494-6032-1C5C-435808FFFB8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9924F64-6FFA-7172-7390-F970DDC7D2A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471906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0DC1F-E6D6-C63B-366D-8CB98C15C69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22B664D-96F5-0E36-9784-47C4ECF4DC9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3141696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3FEDF-EEDE-867F-B688-F358B8F856B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5FAB3E6-42C2-0D50-33D8-A86D625F99F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626187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34579-AD3B-78B2-99F3-C2AE4FA5009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88BC041-376A-BBEA-BBBE-B38ABA2BA31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7294072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6CA0D-767F-F747-4C4C-3740C9294AC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FF30955-78ED-DFEC-3304-3E02EA5F741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672269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7CDBF7-422E-9AAD-DA48-801845C5168C}"/>
              </a:ext>
            </a:extLst>
          </p:cNvPr>
          <p:cNvSpPr>
            <a:spLocks noGrp="1"/>
          </p:cNvSpPr>
          <p:nvPr>
            <p:ph idx="1"/>
          </p:nvPr>
        </p:nvSpPr>
        <p:spPr>
          <a:xfrm>
            <a:off x="838200" y="578715"/>
            <a:ext cx="3634588" cy="5649122"/>
          </a:xfrm>
        </p:spPr>
        <p:txBody>
          <a:bodyPr numCol="1">
            <a:normAutofit fontScale="77500" lnSpcReduction="20000"/>
          </a:bodyPr>
          <a:lstStyle/>
          <a:p>
            <a:pPr marL="0" indent="0">
              <a:buNone/>
            </a:pPr>
            <a:r>
              <a:rPr lang="en-US" b="1" u="sng" dirty="0"/>
              <a:t>Advisor</a:t>
            </a:r>
          </a:p>
          <a:p>
            <a:pPr marL="0" indent="0">
              <a:buNone/>
            </a:pPr>
            <a:r>
              <a:rPr lang="en-US" dirty="0"/>
              <a:t>Dr. John Curtin</a:t>
            </a:r>
          </a:p>
          <a:p>
            <a:pPr marL="0" indent="0">
              <a:buNone/>
            </a:pPr>
            <a:endParaRPr lang="en-US" sz="1400" dirty="0"/>
          </a:p>
          <a:p>
            <a:pPr marL="0" indent="0">
              <a:buNone/>
            </a:pPr>
            <a:r>
              <a:rPr lang="en-US" b="1" u="sng" dirty="0"/>
              <a:t>Lab manager</a:t>
            </a:r>
          </a:p>
          <a:p>
            <a:pPr marL="0" indent="0">
              <a:buNone/>
            </a:pPr>
            <a:r>
              <a:rPr lang="en-US" dirty="0"/>
              <a:t>Susan </a:t>
            </a:r>
            <a:r>
              <a:rPr lang="en-US" dirty="0" err="1"/>
              <a:t>Wanta</a:t>
            </a:r>
            <a:endParaRPr lang="en-US" dirty="0"/>
          </a:p>
          <a:p>
            <a:pPr marL="0" indent="0">
              <a:buNone/>
            </a:pPr>
            <a:endParaRPr lang="en-US" sz="1400" dirty="0"/>
          </a:p>
          <a:p>
            <a:pPr marL="0" indent="0">
              <a:buNone/>
            </a:pPr>
            <a:r>
              <a:rPr lang="en-US" b="1" u="sng" dirty="0"/>
              <a:t>Addiction Research Center</a:t>
            </a:r>
          </a:p>
          <a:p>
            <a:pPr marL="0" indent="0">
              <a:buNone/>
            </a:pPr>
            <a:r>
              <a:rPr lang="en-US" dirty="0"/>
              <a:t>Dr. Daniel Bradford</a:t>
            </a:r>
          </a:p>
          <a:p>
            <a:pPr marL="0" indent="0">
              <a:buNone/>
            </a:pPr>
            <a:r>
              <a:rPr lang="en-US" dirty="0"/>
              <a:t>Dr. Jesse Kaye</a:t>
            </a:r>
          </a:p>
          <a:p>
            <a:pPr marL="0" indent="0">
              <a:buNone/>
            </a:pPr>
            <a:r>
              <a:rPr lang="en-US" dirty="0"/>
              <a:t>Dr. Kate Magruder</a:t>
            </a:r>
          </a:p>
          <a:p>
            <a:pPr marL="0" indent="0">
              <a:buNone/>
            </a:pPr>
            <a:r>
              <a:rPr lang="en-US" dirty="0"/>
              <a:t>Dr. Hannah </a:t>
            </a:r>
            <a:r>
              <a:rPr lang="en-US" dirty="0" err="1"/>
              <a:t>Moshontz</a:t>
            </a:r>
            <a:endParaRPr lang="en-US" dirty="0"/>
          </a:p>
          <a:p>
            <a:pPr marL="0" indent="0">
              <a:buNone/>
            </a:pPr>
            <a:r>
              <a:rPr lang="en-US" dirty="0" err="1"/>
              <a:t>Ariela</a:t>
            </a:r>
            <a:r>
              <a:rPr lang="en-US" dirty="0"/>
              <a:t> Papp</a:t>
            </a:r>
          </a:p>
          <a:p>
            <a:pPr marL="0" indent="0">
              <a:buNone/>
            </a:pPr>
            <a:r>
              <a:rPr lang="en-US" dirty="0"/>
              <a:t>Claire </a:t>
            </a:r>
            <a:r>
              <a:rPr lang="en-US" dirty="0" err="1"/>
              <a:t>Punturieri</a:t>
            </a:r>
            <a:endParaRPr lang="en-US" dirty="0"/>
          </a:p>
          <a:p>
            <a:pPr marL="0" indent="0">
              <a:buNone/>
            </a:pPr>
            <a:r>
              <a:rPr lang="en-US" dirty="0"/>
              <a:t>Sarah </a:t>
            </a:r>
            <a:r>
              <a:rPr lang="en-US" dirty="0" err="1"/>
              <a:t>Sant’Ana</a:t>
            </a:r>
            <a:endParaRPr lang="en-US" dirty="0"/>
          </a:p>
          <a:p>
            <a:pPr marL="0" indent="0">
              <a:buNone/>
            </a:pPr>
            <a:r>
              <a:rPr lang="en-US" dirty="0"/>
              <a:t>Kendra </a:t>
            </a:r>
            <a:r>
              <a:rPr lang="en-US" dirty="0" err="1"/>
              <a:t>Wyant</a:t>
            </a:r>
            <a:endParaRPr lang="en-US" dirty="0"/>
          </a:p>
          <a:p>
            <a:pPr marL="0" indent="0">
              <a:buNone/>
            </a:pPr>
            <a:r>
              <a:rPr lang="en-US" dirty="0"/>
              <a:t>Coco Yu</a:t>
            </a:r>
          </a:p>
        </p:txBody>
      </p:sp>
      <p:pic>
        <p:nvPicPr>
          <p:cNvPr id="5" name="Picture 4" descr="A group of people posing for a photo&#10;&#10;Description automatically generated">
            <a:extLst>
              <a:ext uri="{FF2B5EF4-FFF2-40B4-BE49-F238E27FC236}">
                <a16:creationId xmlns:a16="http://schemas.microsoft.com/office/drawing/2014/main" id="{C3CE8A06-BF11-2164-09E6-78D83D29B47B}"/>
              </a:ext>
            </a:extLst>
          </p:cNvPr>
          <p:cNvPicPr>
            <a:picLocks noChangeAspect="1"/>
          </p:cNvPicPr>
          <p:nvPr/>
        </p:nvPicPr>
        <p:blipFill rotWithShape="1">
          <a:blip r:embed="rId3"/>
          <a:srcRect l="9491" t="13752" r="10003" b="5742"/>
          <a:stretch/>
        </p:blipFill>
        <p:spPr>
          <a:xfrm>
            <a:off x="4788778" y="578714"/>
            <a:ext cx="3627120" cy="2720339"/>
          </a:xfrm>
          <a:prstGeom prst="rect">
            <a:avLst/>
          </a:prstGeom>
          <a:ln>
            <a:solidFill>
              <a:schemeClr val="bg1"/>
            </a:solidFill>
          </a:ln>
          <a:effectLst>
            <a:outerShdw blurRad="50800" dist="38100" dir="2700000" algn="tl" rotWithShape="0">
              <a:prstClr val="black">
                <a:alpha val="40000"/>
              </a:prstClr>
            </a:outerShdw>
          </a:effectLst>
        </p:spPr>
      </p:pic>
      <p:pic>
        <p:nvPicPr>
          <p:cNvPr id="7" name="Picture 6" descr="A group of people sitting on a couch with a dog&#10;&#10;Description automatically generated">
            <a:extLst>
              <a:ext uri="{FF2B5EF4-FFF2-40B4-BE49-F238E27FC236}">
                <a16:creationId xmlns:a16="http://schemas.microsoft.com/office/drawing/2014/main" id="{AE7402A0-5E59-EC34-7C0A-5FFD3A24873C}"/>
              </a:ext>
            </a:extLst>
          </p:cNvPr>
          <p:cNvPicPr>
            <a:picLocks noChangeAspect="1"/>
          </p:cNvPicPr>
          <p:nvPr/>
        </p:nvPicPr>
        <p:blipFill rotWithShape="1">
          <a:blip r:embed="rId4"/>
          <a:srcRect l="21712" r="12811"/>
          <a:stretch/>
        </p:blipFill>
        <p:spPr>
          <a:xfrm rot="5400000">
            <a:off x="4986626" y="3309649"/>
            <a:ext cx="2720341" cy="3116036"/>
          </a:xfrm>
          <a:prstGeom prst="rect">
            <a:avLst/>
          </a:prstGeom>
          <a:ln>
            <a:solidFill>
              <a:schemeClr val="bg1"/>
            </a:solidFill>
          </a:ln>
          <a:effectLst>
            <a:outerShdw blurRad="50800" dist="38100" dir="2700000" algn="tl" rotWithShape="0">
              <a:prstClr val="black">
                <a:alpha val="40000"/>
              </a:prstClr>
            </a:outerShdw>
          </a:effectLst>
        </p:spPr>
      </p:pic>
      <p:pic>
        <p:nvPicPr>
          <p:cNvPr id="9" name="Picture 8" descr="A group of people posing for a photo&#10;&#10;Description automatically generated">
            <a:extLst>
              <a:ext uri="{FF2B5EF4-FFF2-40B4-BE49-F238E27FC236}">
                <a16:creationId xmlns:a16="http://schemas.microsoft.com/office/drawing/2014/main" id="{5198F363-7D63-896A-266D-E205A89B74E2}"/>
              </a:ext>
            </a:extLst>
          </p:cNvPr>
          <p:cNvPicPr>
            <a:picLocks noChangeAspect="1"/>
          </p:cNvPicPr>
          <p:nvPr/>
        </p:nvPicPr>
        <p:blipFill rotWithShape="1">
          <a:blip r:embed="rId5"/>
          <a:srcRect r="12185"/>
          <a:stretch/>
        </p:blipFill>
        <p:spPr>
          <a:xfrm>
            <a:off x="8610601" y="578715"/>
            <a:ext cx="3185159" cy="2720340"/>
          </a:xfrm>
          <a:prstGeom prst="rect">
            <a:avLst/>
          </a:prstGeom>
          <a:ln>
            <a:solidFill>
              <a:schemeClr val="bg1"/>
            </a:solidFill>
          </a:ln>
          <a:effectLst>
            <a:outerShdw blurRad="50800" dist="38100" dir="2700000" algn="tl" rotWithShape="0">
              <a:prstClr val="black">
                <a:alpha val="40000"/>
              </a:prstClr>
            </a:outerShdw>
          </a:effectLst>
        </p:spPr>
      </p:pic>
      <p:pic>
        <p:nvPicPr>
          <p:cNvPr id="11" name="Picture 10">
            <a:extLst>
              <a:ext uri="{FF2B5EF4-FFF2-40B4-BE49-F238E27FC236}">
                <a16:creationId xmlns:a16="http://schemas.microsoft.com/office/drawing/2014/main" id="{74356652-F6FB-7195-7B43-D39C65561047}"/>
              </a:ext>
            </a:extLst>
          </p:cNvPr>
          <p:cNvPicPr>
            <a:picLocks noChangeAspect="1"/>
          </p:cNvPicPr>
          <p:nvPr/>
        </p:nvPicPr>
        <p:blipFill>
          <a:blip r:embed="rId6"/>
          <a:stretch>
            <a:fillRect/>
          </a:stretch>
        </p:blipFill>
        <p:spPr>
          <a:xfrm>
            <a:off x="8168640" y="3507497"/>
            <a:ext cx="3627120" cy="2720340"/>
          </a:xfrm>
          <a:prstGeom prst="rect">
            <a:avLst/>
          </a:prstGeom>
          <a:ln>
            <a:solidFill>
              <a:schemeClr val="bg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4327261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71E53-4E99-AB1F-6D7C-2419EA36178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0A12368-3593-8486-D1BC-3D5CB22C1C4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579184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E56B6-9301-2EE1-2E2A-1B7134A0091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D672DFB-437B-012F-8337-95399D4CF59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9410021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7A4E9-CD9C-8BC4-0EF7-487A6FD50D7D}"/>
              </a:ext>
            </a:extLst>
          </p:cNvPr>
          <p:cNvSpPr>
            <a:spLocks noGrp="1"/>
          </p:cNvSpPr>
          <p:nvPr>
            <p:ph type="title"/>
          </p:nvPr>
        </p:nvSpPr>
        <p:spPr/>
        <p:txBody>
          <a:bodyPr/>
          <a:lstStyle/>
          <a:p>
            <a:r>
              <a:rPr lang="en-US" b="1" dirty="0">
                <a:solidFill>
                  <a:schemeClr val="bg1"/>
                </a:solidFill>
                <a:effectLst>
                  <a:outerShdw blurRad="50800" dist="38100" dir="2700000" algn="tl" rotWithShape="0">
                    <a:prstClr val="black">
                      <a:alpha val="40000"/>
                    </a:prstClr>
                  </a:outerShdw>
                </a:effectLst>
              </a:rPr>
              <a:t>Substance use disorders as chronic diseases</a:t>
            </a:r>
          </a:p>
        </p:txBody>
      </p:sp>
      <p:cxnSp>
        <p:nvCxnSpPr>
          <p:cNvPr id="4" name="Straight Connector 3">
            <a:extLst>
              <a:ext uri="{FF2B5EF4-FFF2-40B4-BE49-F238E27FC236}">
                <a16:creationId xmlns:a16="http://schemas.microsoft.com/office/drawing/2014/main" id="{4105196F-8AFA-ECE0-D661-A5AA1552302F}"/>
              </a:ext>
            </a:extLst>
          </p:cNvPr>
          <p:cNvCxnSpPr>
            <a:cxnSpLocks/>
          </p:cNvCxnSpPr>
          <p:nvPr/>
        </p:nvCxnSpPr>
        <p:spPr>
          <a:xfrm>
            <a:off x="838200" y="1469219"/>
            <a:ext cx="10515600" cy="0"/>
          </a:xfrm>
          <a:prstGeom prst="line">
            <a:avLst/>
          </a:prstGeom>
          <a:ln w="25400">
            <a:solidFill>
              <a:srgbClr val="8271FF"/>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933362CE-E7DD-5214-C89B-F4D0D9A6DEE0}"/>
              </a:ext>
            </a:extLst>
          </p:cNvPr>
          <p:cNvCxnSpPr/>
          <p:nvPr/>
        </p:nvCxnSpPr>
        <p:spPr>
          <a:xfrm>
            <a:off x="1595718" y="5755341"/>
            <a:ext cx="8875058" cy="0"/>
          </a:xfrm>
          <a:prstGeom prst="straightConnector1">
            <a:avLst/>
          </a:prstGeom>
          <a:ln w="12700">
            <a:solidFill>
              <a:srgbClr val="887CFB"/>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C0BE800-2AA7-E56E-EEA3-4E03C75F7576}"/>
              </a:ext>
            </a:extLst>
          </p:cNvPr>
          <p:cNvCxnSpPr>
            <a:cxnSpLocks/>
          </p:cNvCxnSpPr>
          <p:nvPr/>
        </p:nvCxnSpPr>
        <p:spPr>
          <a:xfrm flipV="1">
            <a:off x="1595718" y="2061882"/>
            <a:ext cx="0" cy="3708748"/>
          </a:xfrm>
          <a:prstGeom prst="straightConnector1">
            <a:avLst/>
          </a:prstGeom>
          <a:ln w="12700">
            <a:solidFill>
              <a:srgbClr val="887CFB"/>
            </a:solidFill>
            <a:tailEnd type="triangle"/>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3308129A-85FC-51AE-E670-F3AA6564DD24}"/>
              </a:ext>
            </a:extLst>
          </p:cNvPr>
          <p:cNvSpPr>
            <a:spLocks noGrp="1"/>
          </p:cNvSpPr>
          <p:nvPr>
            <p:ph idx="1"/>
          </p:nvPr>
        </p:nvSpPr>
        <p:spPr>
          <a:xfrm rot="16200000">
            <a:off x="-188062" y="3590558"/>
            <a:ext cx="2052523" cy="651394"/>
          </a:xfrm>
        </p:spPr>
        <p:txBody>
          <a:bodyPr anchor="ctr">
            <a:normAutofit/>
          </a:bodyPr>
          <a:lstStyle/>
          <a:p>
            <a:pPr marL="0" indent="0" algn="ctr">
              <a:buNone/>
            </a:pPr>
            <a:r>
              <a:rPr lang="en-US" b="1" dirty="0">
                <a:solidFill>
                  <a:schemeClr val="bg1"/>
                </a:solidFill>
                <a:effectLst>
                  <a:outerShdw blurRad="38100" dist="38100" dir="2700000" algn="tl">
                    <a:srgbClr val="000000">
                      <a:alpha val="43137"/>
                    </a:srgbClr>
                  </a:outerShdw>
                </a:effectLst>
              </a:rPr>
              <a:t>Drug use</a:t>
            </a:r>
          </a:p>
        </p:txBody>
      </p:sp>
      <p:sp>
        <p:nvSpPr>
          <p:cNvPr id="13" name="Content Placeholder 2">
            <a:extLst>
              <a:ext uri="{FF2B5EF4-FFF2-40B4-BE49-F238E27FC236}">
                <a16:creationId xmlns:a16="http://schemas.microsoft.com/office/drawing/2014/main" id="{C0DF8131-035E-2F7F-34D6-B66700BD15DF}"/>
              </a:ext>
            </a:extLst>
          </p:cNvPr>
          <p:cNvSpPr txBox="1">
            <a:spLocks/>
          </p:cNvSpPr>
          <p:nvPr/>
        </p:nvSpPr>
        <p:spPr>
          <a:xfrm>
            <a:off x="5069738" y="5961322"/>
            <a:ext cx="2052523" cy="65139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rPr>
              <a:t>Time</a:t>
            </a:r>
          </a:p>
        </p:txBody>
      </p:sp>
      <p:grpSp>
        <p:nvGrpSpPr>
          <p:cNvPr id="5" name="Group 4">
            <a:extLst>
              <a:ext uri="{FF2B5EF4-FFF2-40B4-BE49-F238E27FC236}">
                <a16:creationId xmlns:a16="http://schemas.microsoft.com/office/drawing/2014/main" id="{25901204-0D94-F2BC-D4FB-06B5AA04C90B}"/>
              </a:ext>
            </a:extLst>
          </p:cNvPr>
          <p:cNvGrpSpPr/>
          <p:nvPr/>
        </p:nvGrpSpPr>
        <p:grpSpPr>
          <a:xfrm>
            <a:off x="1595719" y="3429000"/>
            <a:ext cx="8722656" cy="2350164"/>
            <a:chOff x="1595719" y="2693302"/>
            <a:chExt cx="8722656" cy="3085862"/>
          </a:xfrm>
        </p:grpSpPr>
        <p:grpSp>
          <p:nvGrpSpPr>
            <p:cNvPr id="14" name="Group 13">
              <a:extLst>
                <a:ext uri="{FF2B5EF4-FFF2-40B4-BE49-F238E27FC236}">
                  <a16:creationId xmlns:a16="http://schemas.microsoft.com/office/drawing/2014/main" id="{034FC888-1E73-FF87-0F25-6F762BC44CAE}"/>
                </a:ext>
              </a:extLst>
            </p:cNvPr>
            <p:cNvGrpSpPr/>
            <p:nvPr/>
          </p:nvGrpSpPr>
          <p:grpSpPr>
            <a:xfrm>
              <a:off x="1595719" y="2693302"/>
              <a:ext cx="2169458" cy="3046752"/>
              <a:chOff x="1631576" y="2473408"/>
              <a:chExt cx="7288307" cy="1911183"/>
            </a:xfrm>
          </p:grpSpPr>
          <p:sp>
            <p:nvSpPr>
              <p:cNvPr id="15" name="Freeform 14">
                <a:extLst>
                  <a:ext uri="{FF2B5EF4-FFF2-40B4-BE49-F238E27FC236}">
                    <a16:creationId xmlns:a16="http://schemas.microsoft.com/office/drawing/2014/main" id="{2E54D90A-6B5F-3B57-1FF6-6B00CFD06330}"/>
                  </a:ext>
                </a:extLst>
              </p:cNvPr>
              <p:cNvSpPr/>
              <p:nvPr/>
            </p:nvSpPr>
            <p:spPr>
              <a:xfrm>
                <a:off x="3272117" y="2473408"/>
                <a:ext cx="5647766" cy="1911183"/>
              </a:xfrm>
              <a:custGeom>
                <a:avLst/>
                <a:gdLst>
                  <a:gd name="connsiteX0" fmla="*/ 0 w 4231342"/>
                  <a:gd name="connsiteY0" fmla="*/ 1307836 h 1307836"/>
                  <a:gd name="connsiteX1" fmla="*/ 1021977 w 4231342"/>
                  <a:gd name="connsiteY1" fmla="*/ 1056825 h 1307836"/>
                  <a:gd name="connsiteX2" fmla="*/ 1506071 w 4231342"/>
                  <a:gd name="connsiteY2" fmla="*/ 1200260 h 1307836"/>
                  <a:gd name="connsiteX3" fmla="*/ 1864659 w 4231342"/>
                  <a:gd name="connsiteY3" fmla="*/ 518942 h 1307836"/>
                  <a:gd name="connsiteX4" fmla="*/ 2259106 w 4231342"/>
                  <a:gd name="connsiteY4" fmla="*/ 877531 h 1307836"/>
                  <a:gd name="connsiteX5" fmla="*/ 2725271 w 4231342"/>
                  <a:gd name="connsiteY5" fmla="*/ 88636 h 1307836"/>
                  <a:gd name="connsiteX6" fmla="*/ 4231342 w 4231342"/>
                  <a:gd name="connsiteY6" fmla="*/ 52778 h 130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1342" h="1307836">
                    <a:moveTo>
                      <a:pt x="0" y="1307836"/>
                    </a:moveTo>
                    <a:cubicBezTo>
                      <a:pt x="385482" y="1191295"/>
                      <a:pt x="770965" y="1074754"/>
                      <a:pt x="1021977" y="1056825"/>
                    </a:cubicBezTo>
                    <a:cubicBezTo>
                      <a:pt x="1272989" y="1038896"/>
                      <a:pt x="1365624" y="1289907"/>
                      <a:pt x="1506071" y="1200260"/>
                    </a:cubicBezTo>
                    <a:cubicBezTo>
                      <a:pt x="1646518" y="1110613"/>
                      <a:pt x="1739153" y="572730"/>
                      <a:pt x="1864659" y="518942"/>
                    </a:cubicBezTo>
                    <a:cubicBezTo>
                      <a:pt x="1990165" y="465154"/>
                      <a:pt x="2115671" y="949249"/>
                      <a:pt x="2259106" y="877531"/>
                    </a:cubicBezTo>
                    <a:cubicBezTo>
                      <a:pt x="2402541" y="805813"/>
                      <a:pt x="2396565" y="226095"/>
                      <a:pt x="2725271" y="88636"/>
                    </a:cubicBezTo>
                    <a:cubicBezTo>
                      <a:pt x="3053977" y="-48823"/>
                      <a:pt x="3642659" y="1977"/>
                      <a:pt x="4231342" y="52778"/>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6" name="Straight Connector 15">
                <a:extLst>
                  <a:ext uri="{FF2B5EF4-FFF2-40B4-BE49-F238E27FC236}">
                    <a16:creationId xmlns:a16="http://schemas.microsoft.com/office/drawing/2014/main" id="{373D5EFD-09C7-B6E4-A00A-275FCC6E14A4}"/>
                  </a:ext>
                </a:extLst>
              </p:cNvPr>
              <p:cNvCxnSpPr/>
              <p:nvPr/>
            </p:nvCxnSpPr>
            <p:spPr>
              <a:xfrm flipH="1">
                <a:off x="1631576" y="4384591"/>
                <a:ext cx="1640541"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 name="Freeform 2">
              <a:extLst>
                <a:ext uri="{FF2B5EF4-FFF2-40B4-BE49-F238E27FC236}">
                  <a16:creationId xmlns:a16="http://schemas.microsoft.com/office/drawing/2014/main" id="{C313A9B0-A6C9-2AB8-1957-EB849BE0BDF3}"/>
                </a:ext>
              </a:extLst>
            </p:cNvPr>
            <p:cNvSpPr/>
            <p:nvPr/>
          </p:nvSpPr>
          <p:spPr>
            <a:xfrm>
              <a:off x="3756210" y="2794781"/>
              <a:ext cx="6562165" cy="2984383"/>
            </a:xfrm>
            <a:custGeom>
              <a:avLst/>
              <a:gdLst>
                <a:gd name="connsiteX0" fmla="*/ 0 w 6562165"/>
                <a:gd name="connsiteY0" fmla="*/ 0 h 3054754"/>
                <a:gd name="connsiteX1" fmla="*/ 448235 w 6562165"/>
                <a:gd name="connsiteY1" fmla="*/ 1990164 h 3054754"/>
                <a:gd name="connsiteX2" fmla="*/ 896471 w 6562165"/>
                <a:gd name="connsiteY2" fmla="*/ 2456329 h 3054754"/>
                <a:gd name="connsiteX3" fmla="*/ 1201271 w 6562165"/>
                <a:gd name="connsiteY3" fmla="*/ 2796988 h 3054754"/>
                <a:gd name="connsiteX4" fmla="*/ 1631577 w 6562165"/>
                <a:gd name="connsiteY4" fmla="*/ 2922494 h 3054754"/>
                <a:gd name="connsiteX5" fmla="*/ 2079812 w 6562165"/>
                <a:gd name="connsiteY5" fmla="*/ 2707341 h 3054754"/>
                <a:gd name="connsiteX6" fmla="*/ 2402541 w 6562165"/>
                <a:gd name="connsiteY6" fmla="*/ 2922494 h 3054754"/>
                <a:gd name="connsiteX7" fmla="*/ 2671482 w 6562165"/>
                <a:gd name="connsiteY7" fmla="*/ 2008094 h 3054754"/>
                <a:gd name="connsiteX8" fmla="*/ 2994212 w 6562165"/>
                <a:gd name="connsiteY8" fmla="*/ 2599764 h 3054754"/>
                <a:gd name="connsiteX9" fmla="*/ 3245224 w 6562165"/>
                <a:gd name="connsiteY9" fmla="*/ 2241176 h 3054754"/>
                <a:gd name="connsiteX10" fmla="*/ 3550024 w 6562165"/>
                <a:gd name="connsiteY10" fmla="*/ 2850776 h 3054754"/>
                <a:gd name="connsiteX11" fmla="*/ 3908612 w 6562165"/>
                <a:gd name="connsiteY11" fmla="*/ 950258 h 3054754"/>
                <a:gd name="connsiteX12" fmla="*/ 4141694 w 6562165"/>
                <a:gd name="connsiteY12" fmla="*/ 2904564 h 3054754"/>
                <a:gd name="connsiteX13" fmla="*/ 4858871 w 6562165"/>
                <a:gd name="connsiteY13" fmla="*/ 2922494 h 3054754"/>
                <a:gd name="connsiteX14" fmla="*/ 5737412 w 6562165"/>
                <a:gd name="connsiteY14" fmla="*/ 2922494 h 3054754"/>
                <a:gd name="connsiteX15" fmla="*/ 5934635 w 6562165"/>
                <a:gd name="connsiteY15" fmla="*/ 2563906 h 3054754"/>
                <a:gd name="connsiteX16" fmla="*/ 6113929 w 6562165"/>
                <a:gd name="connsiteY16" fmla="*/ 2904564 h 3054754"/>
                <a:gd name="connsiteX17" fmla="*/ 6562165 w 6562165"/>
                <a:gd name="connsiteY17" fmla="*/ 2922494 h 305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562165" h="3054754">
                  <a:moveTo>
                    <a:pt x="0" y="0"/>
                  </a:moveTo>
                  <a:cubicBezTo>
                    <a:pt x="149411" y="790388"/>
                    <a:pt x="298823" y="1580776"/>
                    <a:pt x="448235" y="1990164"/>
                  </a:cubicBezTo>
                  <a:cubicBezTo>
                    <a:pt x="597647" y="2399552"/>
                    <a:pt x="770965" y="2321858"/>
                    <a:pt x="896471" y="2456329"/>
                  </a:cubicBezTo>
                  <a:cubicBezTo>
                    <a:pt x="1021977" y="2590800"/>
                    <a:pt x="1078753" y="2719294"/>
                    <a:pt x="1201271" y="2796988"/>
                  </a:cubicBezTo>
                  <a:cubicBezTo>
                    <a:pt x="1323789" y="2874682"/>
                    <a:pt x="1485153" y="2937435"/>
                    <a:pt x="1631577" y="2922494"/>
                  </a:cubicBezTo>
                  <a:cubicBezTo>
                    <a:pt x="1778001" y="2907553"/>
                    <a:pt x="1951318" y="2707341"/>
                    <a:pt x="2079812" y="2707341"/>
                  </a:cubicBezTo>
                  <a:cubicBezTo>
                    <a:pt x="2208306" y="2707341"/>
                    <a:pt x="2303929" y="3039035"/>
                    <a:pt x="2402541" y="2922494"/>
                  </a:cubicBezTo>
                  <a:cubicBezTo>
                    <a:pt x="2501153" y="2805953"/>
                    <a:pt x="2572870" y="2061882"/>
                    <a:pt x="2671482" y="2008094"/>
                  </a:cubicBezTo>
                  <a:cubicBezTo>
                    <a:pt x="2770094" y="1954306"/>
                    <a:pt x="2898588" y="2560917"/>
                    <a:pt x="2994212" y="2599764"/>
                  </a:cubicBezTo>
                  <a:cubicBezTo>
                    <a:pt x="3089836" y="2638611"/>
                    <a:pt x="3152589" y="2199341"/>
                    <a:pt x="3245224" y="2241176"/>
                  </a:cubicBezTo>
                  <a:cubicBezTo>
                    <a:pt x="3337859" y="2283011"/>
                    <a:pt x="3439459" y="3065929"/>
                    <a:pt x="3550024" y="2850776"/>
                  </a:cubicBezTo>
                  <a:cubicBezTo>
                    <a:pt x="3660589" y="2635623"/>
                    <a:pt x="3810000" y="941293"/>
                    <a:pt x="3908612" y="950258"/>
                  </a:cubicBezTo>
                  <a:cubicBezTo>
                    <a:pt x="4007224" y="959223"/>
                    <a:pt x="3983318" y="2575858"/>
                    <a:pt x="4141694" y="2904564"/>
                  </a:cubicBezTo>
                  <a:cubicBezTo>
                    <a:pt x="4300070" y="3233270"/>
                    <a:pt x="4592918" y="2919506"/>
                    <a:pt x="4858871" y="2922494"/>
                  </a:cubicBezTo>
                  <a:cubicBezTo>
                    <a:pt x="5124824" y="2925482"/>
                    <a:pt x="5558118" y="2982259"/>
                    <a:pt x="5737412" y="2922494"/>
                  </a:cubicBezTo>
                  <a:cubicBezTo>
                    <a:pt x="5916706" y="2862729"/>
                    <a:pt x="5871882" y="2566894"/>
                    <a:pt x="5934635" y="2563906"/>
                  </a:cubicBezTo>
                  <a:cubicBezTo>
                    <a:pt x="5997388" y="2560918"/>
                    <a:pt x="6009341" y="2844799"/>
                    <a:pt x="6113929" y="2904564"/>
                  </a:cubicBezTo>
                  <a:cubicBezTo>
                    <a:pt x="6218517" y="2964329"/>
                    <a:pt x="6466541" y="3128682"/>
                    <a:pt x="6562165" y="2922494"/>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6" name="TextBox 5">
            <a:extLst>
              <a:ext uri="{FF2B5EF4-FFF2-40B4-BE49-F238E27FC236}">
                <a16:creationId xmlns:a16="http://schemas.microsoft.com/office/drawing/2014/main" id="{FD3EA0D1-946B-2673-6CE9-94B4CC365205}"/>
              </a:ext>
            </a:extLst>
          </p:cNvPr>
          <p:cNvSpPr txBox="1"/>
          <p:nvPr/>
        </p:nvSpPr>
        <p:spPr>
          <a:xfrm>
            <a:off x="3756209" y="2061881"/>
            <a:ext cx="6963672" cy="375691"/>
          </a:xfrm>
          <a:prstGeom prst="rect">
            <a:avLst/>
          </a:prstGeom>
          <a:solidFill>
            <a:srgbClr val="887CFB"/>
          </a:solidFill>
          <a:effectLst>
            <a:outerShdw blurRad="50800" dist="38100" dir="2700000" algn="tl" rotWithShape="0">
              <a:prstClr val="black">
                <a:alpha val="40000"/>
              </a:prst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Continuous monitoring (“sensing”)</a:t>
            </a:r>
          </a:p>
        </p:txBody>
      </p:sp>
      <p:sp>
        <p:nvSpPr>
          <p:cNvPr id="19" name="TextBox 18">
            <a:extLst>
              <a:ext uri="{FF2B5EF4-FFF2-40B4-BE49-F238E27FC236}">
                <a16:creationId xmlns:a16="http://schemas.microsoft.com/office/drawing/2014/main" id="{E8E3E1F6-309C-0D53-7ACF-6A38F5CF42DA}"/>
              </a:ext>
            </a:extLst>
          </p:cNvPr>
          <p:cNvSpPr txBox="1"/>
          <p:nvPr/>
        </p:nvSpPr>
        <p:spPr>
          <a:xfrm>
            <a:off x="4320989" y="2619731"/>
            <a:ext cx="6398891" cy="375633"/>
          </a:xfrm>
          <a:prstGeom prst="rect">
            <a:avLst/>
          </a:prstGeom>
          <a:solidFill>
            <a:srgbClr val="887CFB"/>
          </a:solidFill>
          <a:effectLst>
            <a:outerShdw blurRad="50800" dist="38100" dir="2700000" algn="tl" rotWithShape="0">
              <a:prstClr val="black">
                <a:alpha val="40000"/>
              </a:prst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Adaptive continuing care</a:t>
            </a:r>
          </a:p>
        </p:txBody>
      </p:sp>
      <p:sp>
        <p:nvSpPr>
          <p:cNvPr id="20" name="TextBox 19">
            <a:extLst>
              <a:ext uri="{FF2B5EF4-FFF2-40B4-BE49-F238E27FC236}">
                <a16:creationId xmlns:a16="http://schemas.microsoft.com/office/drawing/2014/main" id="{961742C6-A8C2-63EC-78BA-BEEDC4AB4B12}"/>
              </a:ext>
            </a:extLst>
          </p:cNvPr>
          <p:cNvSpPr txBox="1"/>
          <p:nvPr/>
        </p:nvSpPr>
        <p:spPr>
          <a:xfrm>
            <a:off x="1795061" y="2069526"/>
            <a:ext cx="1826670" cy="369332"/>
          </a:xfrm>
          <a:prstGeom prst="rect">
            <a:avLst/>
          </a:prstGeom>
          <a:solidFill>
            <a:srgbClr val="887CFB"/>
          </a:solidFill>
          <a:effectLst>
            <a:outerShdw blurRad="50800" dist="38100" dir="2700000" algn="tl" rotWithShape="0">
              <a:prstClr val="black">
                <a:alpha val="40000"/>
              </a:prst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Review</a:t>
            </a:r>
          </a:p>
        </p:txBody>
      </p:sp>
      <p:sp>
        <p:nvSpPr>
          <p:cNvPr id="21" name="TextBox 20">
            <a:extLst>
              <a:ext uri="{FF2B5EF4-FFF2-40B4-BE49-F238E27FC236}">
                <a16:creationId xmlns:a16="http://schemas.microsoft.com/office/drawing/2014/main" id="{0D740D84-EADB-0E55-6C9C-F1D70FFAF889}"/>
              </a:ext>
            </a:extLst>
          </p:cNvPr>
          <p:cNvSpPr txBox="1"/>
          <p:nvPr/>
        </p:nvSpPr>
        <p:spPr>
          <a:xfrm>
            <a:off x="3442446" y="2619541"/>
            <a:ext cx="726131" cy="375691"/>
          </a:xfrm>
          <a:prstGeom prst="rect">
            <a:avLst/>
          </a:prstGeom>
          <a:solidFill>
            <a:srgbClr val="887CFB"/>
          </a:solidFill>
          <a:effectLst>
            <a:outerShdw blurRad="50800" dist="38100" dir="2700000" algn="tl" rotWithShape="0">
              <a:prstClr val="black">
                <a:alpha val="40000"/>
              </a:prst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1</a:t>
            </a:r>
            <a:r>
              <a:rPr kumimoji="0" lang="en-US" sz="1800" b="1" i="0" u="none" strike="noStrike" kern="1200" cap="none" spc="0" normalizeH="0" baseline="30000" noProof="0" dirty="0">
                <a:ln>
                  <a:noFill/>
                </a:ln>
                <a:solidFill>
                  <a:prstClr val="white"/>
                </a:solidFill>
                <a:effectLst/>
                <a:uLnTx/>
                <a:uFillTx/>
                <a:latin typeface="Calibri" panose="020F0502020204030204"/>
                <a:ea typeface="+mn-ea"/>
                <a:cs typeface="+mn-cs"/>
              </a:rPr>
              <a:t>st</a:t>
            </a: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 Tx</a:t>
            </a:r>
          </a:p>
        </p:txBody>
      </p:sp>
      <p:sp>
        <p:nvSpPr>
          <p:cNvPr id="22" name="Left Arrow 21">
            <a:extLst>
              <a:ext uri="{FF2B5EF4-FFF2-40B4-BE49-F238E27FC236}">
                <a16:creationId xmlns:a16="http://schemas.microsoft.com/office/drawing/2014/main" id="{47721534-97B2-2A83-D8A9-B1A32A73E1BF}"/>
              </a:ext>
            </a:extLst>
          </p:cNvPr>
          <p:cNvSpPr/>
          <p:nvPr/>
        </p:nvSpPr>
        <p:spPr>
          <a:xfrm rot="10800000">
            <a:off x="6534803" y="4234490"/>
            <a:ext cx="842683" cy="502024"/>
          </a:xfrm>
          <a:prstGeom prst="leftArrow">
            <a:avLst/>
          </a:prstGeom>
          <a:solidFill>
            <a:srgbClr val="FEFF7A"/>
          </a:solidFill>
          <a:ln>
            <a:solidFill>
              <a:srgbClr val="FEFF7A"/>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Left Arrow 22">
            <a:extLst>
              <a:ext uri="{FF2B5EF4-FFF2-40B4-BE49-F238E27FC236}">
                <a16:creationId xmlns:a16="http://schemas.microsoft.com/office/drawing/2014/main" id="{D90B2AD6-5A85-02AB-3E8C-3ADD08D9B195}"/>
              </a:ext>
            </a:extLst>
          </p:cNvPr>
          <p:cNvSpPr/>
          <p:nvPr/>
        </p:nvSpPr>
        <p:spPr>
          <a:xfrm rot="16200000">
            <a:off x="9303496" y="4514765"/>
            <a:ext cx="842683" cy="502024"/>
          </a:xfrm>
          <a:prstGeom prst="leftArrow">
            <a:avLst/>
          </a:prstGeom>
          <a:solidFill>
            <a:srgbClr val="FEFF7A"/>
          </a:solidFill>
          <a:ln>
            <a:solidFill>
              <a:srgbClr val="FEFF7A"/>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1908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9" grpId="0" animBg="1"/>
      <p:bldP spid="20" grpId="0" animBg="1"/>
      <p:bldP spid="21" grpId="0" animBg="1"/>
      <p:bldP spid="22" grpId="0" animBg="1"/>
      <p:bldP spid="23"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7A4E9-CD9C-8BC4-0EF7-487A6FD50D7D}"/>
              </a:ext>
            </a:extLst>
          </p:cNvPr>
          <p:cNvSpPr>
            <a:spLocks noGrp="1"/>
          </p:cNvSpPr>
          <p:nvPr>
            <p:ph type="title"/>
          </p:nvPr>
        </p:nvSpPr>
        <p:spPr/>
        <p:txBody>
          <a:bodyPr/>
          <a:lstStyle/>
          <a:p>
            <a:r>
              <a:rPr lang="en-US" b="1" dirty="0">
                <a:solidFill>
                  <a:schemeClr val="bg1"/>
                </a:solidFill>
                <a:effectLst>
                  <a:outerShdw blurRad="50800" dist="38100" dir="2700000" algn="tl" rotWithShape="0">
                    <a:prstClr val="black">
                      <a:alpha val="40000"/>
                    </a:prstClr>
                  </a:outerShdw>
                </a:effectLst>
              </a:rPr>
              <a:t>Effect of stressors on smoking &amp; craving</a:t>
            </a:r>
          </a:p>
        </p:txBody>
      </p:sp>
      <p:sp>
        <p:nvSpPr>
          <p:cNvPr id="3" name="Content Placeholder 2">
            <a:extLst>
              <a:ext uri="{FF2B5EF4-FFF2-40B4-BE49-F238E27FC236}">
                <a16:creationId xmlns:a16="http://schemas.microsoft.com/office/drawing/2014/main" id="{3F812840-C991-0E0A-5407-49A90CAEC539}"/>
              </a:ext>
            </a:extLst>
          </p:cNvPr>
          <p:cNvSpPr>
            <a:spLocks noGrp="1"/>
          </p:cNvSpPr>
          <p:nvPr>
            <p:ph idx="1"/>
          </p:nvPr>
        </p:nvSpPr>
        <p:spPr>
          <a:xfrm>
            <a:off x="857946" y="1654396"/>
            <a:ext cx="10515600" cy="524104"/>
          </a:xfrm>
        </p:spPr>
        <p:txBody>
          <a:bodyPr>
            <a:normAutofit/>
          </a:bodyPr>
          <a:lstStyle/>
          <a:p>
            <a:pPr marL="0" indent="0" algn="ctr">
              <a:buNone/>
            </a:pPr>
            <a:r>
              <a:rPr lang="en-US" b="1" dirty="0">
                <a:solidFill>
                  <a:schemeClr val="bg1"/>
                </a:solidFill>
                <a:effectLst>
                  <a:outerShdw blurRad="50800" dist="38100" dir="2700000" algn="tl" rotWithShape="0">
                    <a:prstClr val="black">
                      <a:alpha val="40000"/>
                    </a:prstClr>
                  </a:outerShdw>
                </a:effectLst>
              </a:rPr>
              <a:t>Relationship between stress and drug use/craving varies over time</a:t>
            </a:r>
          </a:p>
        </p:txBody>
      </p:sp>
      <p:cxnSp>
        <p:nvCxnSpPr>
          <p:cNvPr id="4" name="Straight Connector 3">
            <a:extLst>
              <a:ext uri="{FF2B5EF4-FFF2-40B4-BE49-F238E27FC236}">
                <a16:creationId xmlns:a16="http://schemas.microsoft.com/office/drawing/2014/main" id="{4105196F-8AFA-ECE0-D661-A5AA1552302F}"/>
              </a:ext>
            </a:extLst>
          </p:cNvPr>
          <p:cNvCxnSpPr>
            <a:cxnSpLocks/>
          </p:cNvCxnSpPr>
          <p:nvPr/>
        </p:nvCxnSpPr>
        <p:spPr>
          <a:xfrm>
            <a:off x="838200" y="1469219"/>
            <a:ext cx="10515600" cy="0"/>
          </a:xfrm>
          <a:prstGeom prst="line">
            <a:avLst/>
          </a:prstGeom>
          <a:ln w="25400">
            <a:solidFill>
              <a:srgbClr val="8271FF"/>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F8C2975-1200-4E53-A750-D47D5C7D7943}"/>
              </a:ext>
            </a:extLst>
          </p:cNvPr>
          <p:cNvSpPr txBox="1"/>
          <p:nvPr/>
        </p:nvSpPr>
        <p:spPr>
          <a:xfrm>
            <a:off x="6777318" y="6308209"/>
            <a:ext cx="5199529" cy="369332"/>
          </a:xfrm>
          <a:prstGeom prst="rect">
            <a:avLst/>
          </a:prstGeom>
          <a:noFill/>
        </p:spPr>
        <p:txBody>
          <a:bodyPr wrap="square" rtlCol="0">
            <a:spAutoFit/>
          </a:bodyPr>
          <a:lstStyle/>
          <a:p>
            <a:pPr algn="r"/>
            <a:r>
              <a:rPr lang="en-US" b="1" i="1" dirty="0">
                <a:solidFill>
                  <a:schemeClr val="bg1"/>
                </a:solidFill>
              </a:rPr>
              <a:t>Journal of Psychopathology &amp; Clinical Science</a:t>
            </a:r>
            <a:r>
              <a:rPr lang="en-US" b="1" dirty="0">
                <a:solidFill>
                  <a:schemeClr val="bg1"/>
                </a:solidFill>
              </a:rPr>
              <a:t>, 2021</a:t>
            </a:r>
            <a:endParaRPr lang="en-US" b="1" i="1" dirty="0">
              <a:solidFill>
                <a:schemeClr val="bg1"/>
              </a:solidFill>
            </a:endParaRPr>
          </a:p>
        </p:txBody>
      </p:sp>
      <p:pic>
        <p:nvPicPr>
          <p:cNvPr id="9" name="Picture 8" descr="Chart, box and whisker chart&#10;&#10;Description automatically generated">
            <a:extLst>
              <a:ext uri="{FF2B5EF4-FFF2-40B4-BE49-F238E27FC236}">
                <a16:creationId xmlns:a16="http://schemas.microsoft.com/office/drawing/2014/main" id="{0394E279-6C35-D5F9-27D1-7560966D24D3}"/>
              </a:ext>
            </a:extLst>
          </p:cNvPr>
          <p:cNvPicPr>
            <a:picLocks noChangeAspect="1"/>
          </p:cNvPicPr>
          <p:nvPr/>
        </p:nvPicPr>
        <p:blipFill>
          <a:blip r:embed="rId3"/>
          <a:stretch>
            <a:fillRect/>
          </a:stretch>
        </p:blipFill>
        <p:spPr>
          <a:xfrm>
            <a:off x="2452356" y="2178500"/>
            <a:ext cx="7326779" cy="4022845"/>
          </a:xfrm>
          <a:prstGeom prst="rect">
            <a:avLst/>
          </a:prstGeom>
          <a:ln>
            <a:solidFill>
              <a:schemeClr val="tx1"/>
            </a:solidFill>
          </a:ln>
          <a:effectLst>
            <a:outerShdw blurRad="50800" dist="38100" dir="2700000" algn="tl" rotWithShape="0">
              <a:prstClr val="black">
                <a:alpha val="40000"/>
              </a:prstClr>
            </a:outerShdw>
          </a:effectLst>
        </p:spPr>
      </p:pic>
      <p:sp>
        <p:nvSpPr>
          <p:cNvPr id="10" name="Rectangle 9">
            <a:extLst>
              <a:ext uri="{FF2B5EF4-FFF2-40B4-BE49-F238E27FC236}">
                <a16:creationId xmlns:a16="http://schemas.microsoft.com/office/drawing/2014/main" id="{F971BCD1-77A2-CB03-379E-B4F526CBD0C5}"/>
              </a:ext>
            </a:extLst>
          </p:cNvPr>
          <p:cNvSpPr/>
          <p:nvPr/>
        </p:nvSpPr>
        <p:spPr>
          <a:xfrm>
            <a:off x="3065929" y="3101788"/>
            <a:ext cx="466165" cy="1165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50BC3E5-E36E-FF24-1B7D-70C186BDD139}"/>
              </a:ext>
            </a:extLst>
          </p:cNvPr>
          <p:cNvSpPr/>
          <p:nvPr/>
        </p:nvSpPr>
        <p:spPr>
          <a:xfrm>
            <a:off x="6422532" y="3077942"/>
            <a:ext cx="466165" cy="11654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698180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5AE17-88D1-9759-66A5-52B07D495B8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B090620-BB61-7E3F-EFD5-50D416EBC47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476826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27E95-E331-B176-FC0C-1B2DB8BA3A7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0D6E8DB-6401-3FB6-E0F1-F29D73198DC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597023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82823-2BFF-79ED-67AA-82AF7070EB39}"/>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282760A-F53B-3892-D24E-E9B27EFF0AB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833323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BAEF2-F693-5355-14DE-6BADDC1D8C7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5E03568-BF4A-24BE-895C-8842735F202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617391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311B-FE78-FF50-3F57-734800661FF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5F814B5-69BA-3A26-B73A-4972907ED9D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739151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B1683-BC50-3207-8AB6-B292F755A67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F9A90A1-6EE8-F85A-A4D9-318E81AE0C1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895634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7CDBF7-422E-9AAD-DA48-801845C5168C}"/>
              </a:ext>
            </a:extLst>
          </p:cNvPr>
          <p:cNvSpPr>
            <a:spLocks noGrp="1"/>
          </p:cNvSpPr>
          <p:nvPr>
            <p:ph idx="1"/>
          </p:nvPr>
        </p:nvSpPr>
        <p:spPr>
          <a:xfrm>
            <a:off x="838200" y="692331"/>
            <a:ext cx="10748554" cy="4075612"/>
          </a:xfrm>
        </p:spPr>
        <p:txBody>
          <a:bodyPr numCol="2">
            <a:normAutofit/>
          </a:bodyPr>
          <a:lstStyle/>
          <a:p>
            <a:pPr marL="0" indent="0">
              <a:buNone/>
            </a:pPr>
            <a:r>
              <a:rPr lang="en-US" b="1" u="sng" dirty="0"/>
              <a:t>Mentoring Committee</a:t>
            </a:r>
            <a:endParaRPr lang="en-US" dirty="0"/>
          </a:p>
          <a:p>
            <a:pPr marL="0" indent="0">
              <a:buNone/>
            </a:pPr>
            <a:r>
              <a:rPr lang="en-US" dirty="0"/>
              <a:t>Dr. Craig </a:t>
            </a:r>
            <a:r>
              <a:rPr lang="en-US" dirty="0" err="1"/>
              <a:t>Berridge</a:t>
            </a:r>
            <a:endParaRPr lang="en-US" dirty="0"/>
          </a:p>
          <a:p>
            <a:pPr marL="0" indent="0">
              <a:buNone/>
            </a:pPr>
            <a:r>
              <a:rPr lang="en-US" dirty="0"/>
              <a:t>Dr. Linnea Burk</a:t>
            </a:r>
          </a:p>
          <a:p>
            <a:pPr marL="0" indent="0">
              <a:buNone/>
            </a:pPr>
            <a:r>
              <a:rPr lang="en-US" dirty="0"/>
              <a:t>Dr. James Li</a:t>
            </a:r>
          </a:p>
          <a:p>
            <a:pPr marL="0" indent="0">
              <a:buNone/>
            </a:pPr>
            <a:r>
              <a:rPr lang="en-US" dirty="0"/>
              <a:t>Dr. Megan Piper</a:t>
            </a:r>
          </a:p>
          <a:p>
            <a:pPr marL="0" indent="0">
              <a:buNone/>
            </a:pPr>
            <a:r>
              <a:rPr lang="en-US" dirty="0"/>
              <a:t>Dr. Kate Walsh</a:t>
            </a:r>
          </a:p>
          <a:p>
            <a:pPr marL="0" indent="0">
              <a:buNone/>
            </a:pPr>
            <a:endParaRPr lang="en-US" dirty="0"/>
          </a:p>
          <a:p>
            <a:pPr marL="0" indent="0">
              <a:buNone/>
            </a:pPr>
            <a:r>
              <a:rPr lang="en-US" b="1" u="sng" dirty="0"/>
              <a:t>Funding &amp; Data</a:t>
            </a:r>
          </a:p>
          <a:p>
            <a:pPr marL="0" indent="0">
              <a:buNone/>
            </a:pPr>
            <a:r>
              <a:rPr lang="en-US" b="1" u="sng" dirty="0"/>
              <a:t>Additional Mentors &amp; Supporters</a:t>
            </a:r>
            <a:endParaRPr lang="en-US" dirty="0"/>
          </a:p>
          <a:p>
            <a:pPr marL="0" indent="0">
              <a:buNone/>
            </a:pPr>
            <a:r>
              <a:rPr lang="en-US" dirty="0"/>
              <a:t>Dr. Jennifer </a:t>
            </a:r>
            <a:r>
              <a:rPr lang="en-US" dirty="0" err="1"/>
              <a:t>Dahne</a:t>
            </a:r>
            <a:endParaRPr lang="en-US" dirty="0"/>
          </a:p>
          <a:p>
            <a:pPr marL="0" indent="0">
              <a:buNone/>
            </a:pPr>
            <a:r>
              <a:rPr lang="en-US" dirty="0"/>
              <a:t>Dr. Chris Gioia</a:t>
            </a:r>
          </a:p>
          <a:p>
            <a:pPr marL="0" indent="0">
              <a:buNone/>
            </a:pPr>
            <a:r>
              <a:rPr lang="en-US" dirty="0"/>
              <a:t>Dr. James Lickel</a:t>
            </a:r>
          </a:p>
          <a:p>
            <a:pPr marL="0" indent="0">
              <a:buNone/>
            </a:pPr>
            <a:r>
              <a:rPr lang="en-US" dirty="0"/>
              <a:t>Dr. Mike Messina</a:t>
            </a:r>
          </a:p>
          <a:p>
            <a:pPr marL="0" indent="0">
              <a:buNone/>
            </a:pPr>
            <a:r>
              <a:rPr lang="en-US" dirty="0"/>
              <a:t>Dr. Mark Smith</a:t>
            </a:r>
          </a:p>
          <a:p>
            <a:pPr marL="0" indent="0">
              <a:buNone/>
            </a:pPr>
            <a:r>
              <a:rPr lang="en-US" dirty="0"/>
              <a:t>Dr. Rachel Tomko</a:t>
            </a:r>
          </a:p>
        </p:txBody>
      </p:sp>
      <p:pic>
        <p:nvPicPr>
          <p:cNvPr id="7" name="Picture 6" descr="A grey and blue logo&#10;&#10;Description automatically generated">
            <a:extLst>
              <a:ext uri="{FF2B5EF4-FFF2-40B4-BE49-F238E27FC236}">
                <a16:creationId xmlns:a16="http://schemas.microsoft.com/office/drawing/2014/main" id="{49F1FF95-9E9D-8466-5CB9-BDF1DC1EBF1D}"/>
              </a:ext>
            </a:extLst>
          </p:cNvPr>
          <p:cNvPicPr>
            <a:picLocks noChangeAspect="1"/>
          </p:cNvPicPr>
          <p:nvPr/>
        </p:nvPicPr>
        <p:blipFill rotWithShape="1">
          <a:blip r:embed="rId3"/>
          <a:srcRect l="7115" t="7067" r="6313" b="7861"/>
          <a:stretch/>
        </p:blipFill>
        <p:spPr>
          <a:xfrm>
            <a:off x="9392854" y="4885507"/>
            <a:ext cx="1488866" cy="1463040"/>
          </a:xfrm>
          <a:prstGeom prst="rect">
            <a:avLst/>
          </a:prstGeom>
          <a:ln>
            <a:solidFill>
              <a:schemeClr val="bg1"/>
            </a:solidFill>
          </a:ln>
          <a:effectLst>
            <a:outerShdw blurRad="50800" dist="38100" dir="2700000" algn="tl" rotWithShape="0">
              <a:prstClr val="black">
                <a:alpha val="40000"/>
              </a:prstClr>
            </a:outerShdw>
          </a:effectLst>
        </p:spPr>
      </p:pic>
      <p:pic>
        <p:nvPicPr>
          <p:cNvPr id="9" name="Picture 8" descr="A logo for a medical institution&#10;&#10;Description automatically generated">
            <a:extLst>
              <a:ext uri="{FF2B5EF4-FFF2-40B4-BE49-F238E27FC236}">
                <a16:creationId xmlns:a16="http://schemas.microsoft.com/office/drawing/2014/main" id="{62FD4A48-4BDE-4025-67FC-D1207E2CF0FC}"/>
              </a:ext>
            </a:extLst>
          </p:cNvPr>
          <p:cNvPicPr>
            <a:picLocks noChangeAspect="1"/>
          </p:cNvPicPr>
          <p:nvPr/>
        </p:nvPicPr>
        <p:blipFill rotWithShape="1">
          <a:blip r:embed="rId4"/>
          <a:srcRect l="21572" r="21122" b="-2857"/>
          <a:stretch/>
        </p:blipFill>
        <p:spPr>
          <a:xfrm>
            <a:off x="6311692" y="4885507"/>
            <a:ext cx="2852923" cy="1463040"/>
          </a:xfrm>
          <a:prstGeom prst="rect">
            <a:avLst/>
          </a:prstGeom>
          <a:ln>
            <a:solidFill>
              <a:schemeClr val="bg1"/>
            </a:solidFill>
          </a:ln>
          <a:effectLst>
            <a:outerShdw blurRad="50800" dist="38100" dir="2700000" algn="tl" rotWithShape="0">
              <a:prstClr val="black">
                <a:alpha val="40000"/>
              </a:prstClr>
            </a:outerShdw>
          </a:effectLst>
        </p:spPr>
      </p:pic>
      <p:pic>
        <p:nvPicPr>
          <p:cNvPr id="11" name="Picture 10" descr="A close-up of a logo&#10;&#10;Description automatically generated">
            <a:extLst>
              <a:ext uri="{FF2B5EF4-FFF2-40B4-BE49-F238E27FC236}">
                <a16:creationId xmlns:a16="http://schemas.microsoft.com/office/drawing/2014/main" id="{68A0D0A5-6F5A-8FE5-F8A3-829272C1046A}"/>
              </a:ext>
            </a:extLst>
          </p:cNvPr>
          <p:cNvPicPr>
            <a:picLocks noChangeAspect="1"/>
          </p:cNvPicPr>
          <p:nvPr/>
        </p:nvPicPr>
        <p:blipFill>
          <a:blip r:embed="rId5"/>
          <a:stretch>
            <a:fillRect/>
          </a:stretch>
        </p:blipFill>
        <p:spPr>
          <a:xfrm>
            <a:off x="2707640" y="4885507"/>
            <a:ext cx="3341267" cy="1463040"/>
          </a:xfrm>
          <a:prstGeom prst="rect">
            <a:avLst/>
          </a:prstGeom>
          <a:ln>
            <a:solidFill>
              <a:schemeClr val="bg1"/>
            </a:solidFill>
          </a:ln>
          <a:effectLst>
            <a:outerShdw blurRad="50800" dist="38100" dir="2700000" algn="tl" rotWithShape="0">
              <a:prstClr val="black">
                <a:alpha val="40000"/>
              </a:prstClr>
            </a:outerShdw>
          </a:effectLst>
        </p:spPr>
      </p:pic>
      <p:pic>
        <p:nvPicPr>
          <p:cNvPr id="13" name="Picture 12" descr="A logo of a globe and a blue circle&#10;&#10;Description automatically generated with medium confidence">
            <a:extLst>
              <a:ext uri="{FF2B5EF4-FFF2-40B4-BE49-F238E27FC236}">
                <a16:creationId xmlns:a16="http://schemas.microsoft.com/office/drawing/2014/main" id="{99CCC8A4-AF89-1308-2D27-F637A56F5A1A}"/>
              </a:ext>
            </a:extLst>
          </p:cNvPr>
          <p:cNvPicPr>
            <a:picLocks noChangeAspect="1"/>
          </p:cNvPicPr>
          <p:nvPr/>
        </p:nvPicPr>
        <p:blipFill>
          <a:blip r:embed="rId6"/>
          <a:stretch>
            <a:fillRect/>
          </a:stretch>
        </p:blipFill>
        <p:spPr>
          <a:xfrm>
            <a:off x="929640" y="4885509"/>
            <a:ext cx="1463040" cy="1463040"/>
          </a:xfrm>
          <a:prstGeom prst="rect">
            <a:avLst/>
          </a:prstGeom>
          <a:ln>
            <a:solidFill>
              <a:schemeClr val="bg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3690236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group of people sitting on a chair&#10;&#10;Description automatically generated">
            <a:extLst>
              <a:ext uri="{FF2B5EF4-FFF2-40B4-BE49-F238E27FC236}">
                <a16:creationId xmlns:a16="http://schemas.microsoft.com/office/drawing/2014/main" id="{533A0755-6F0E-B85C-9AA2-2AAE3A3B7394}"/>
              </a:ext>
            </a:extLst>
          </p:cNvPr>
          <p:cNvPicPr>
            <a:picLocks noChangeAspect="1"/>
          </p:cNvPicPr>
          <p:nvPr/>
        </p:nvPicPr>
        <p:blipFill>
          <a:blip r:embed="rId3"/>
          <a:stretch>
            <a:fillRect/>
          </a:stretch>
        </p:blipFill>
        <p:spPr>
          <a:xfrm rot="5400000">
            <a:off x="4075024" y="402639"/>
            <a:ext cx="2103120" cy="1577341"/>
          </a:xfrm>
          <a:prstGeom prst="rect">
            <a:avLst/>
          </a:prstGeom>
          <a:ln>
            <a:solidFill>
              <a:schemeClr val="bg1"/>
            </a:solidFill>
          </a:ln>
          <a:effectLst>
            <a:outerShdw blurRad="50800" dist="38100" dir="2700000" algn="tl" rotWithShape="0">
              <a:prstClr val="black">
                <a:alpha val="40000"/>
              </a:prstClr>
            </a:outerShdw>
          </a:effectLst>
        </p:spPr>
      </p:pic>
      <p:pic>
        <p:nvPicPr>
          <p:cNvPr id="9" name="Picture 8" descr="A group of women posing for a picture&#10;&#10;Description automatically generated">
            <a:extLst>
              <a:ext uri="{FF2B5EF4-FFF2-40B4-BE49-F238E27FC236}">
                <a16:creationId xmlns:a16="http://schemas.microsoft.com/office/drawing/2014/main" id="{0CC700E2-47E1-769B-AC4A-3F021C2399B9}"/>
              </a:ext>
            </a:extLst>
          </p:cNvPr>
          <p:cNvPicPr>
            <a:picLocks noChangeAspect="1"/>
          </p:cNvPicPr>
          <p:nvPr/>
        </p:nvPicPr>
        <p:blipFill>
          <a:blip r:embed="rId4"/>
          <a:stretch>
            <a:fillRect/>
          </a:stretch>
        </p:blipFill>
        <p:spPr>
          <a:xfrm rot="5400000">
            <a:off x="2497556" y="4878021"/>
            <a:ext cx="2103120" cy="1577340"/>
          </a:xfrm>
          <a:prstGeom prst="rect">
            <a:avLst/>
          </a:prstGeom>
          <a:ln>
            <a:solidFill>
              <a:schemeClr val="bg1"/>
            </a:solidFill>
          </a:ln>
          <a:effectLst>
            <a:outerShdw blurRad="50800" dist="38100" dir="2700000" algn="tl" rotWithShape="0">
              <a:prstClr val="black">
                <a:alpha val="40000"/>
              </a:prstClr>
            </a:outerShdw>
          </a:effectLst>
        </p:spPr>
      </p:pic>
      <p:pic>
        <p:nvPicPr>
          <p:cNvPr id="11" name="Picture 10" descr="A group of people posing for a picture&#10;&#10;Description automatically generated">
            <a:extLst>
              <a:ext uri="{FF2B5EF4-FFF2-40B4-BE49-F238E27FC236}">
                <a16:creationId xmlns:a16="http://schemas.microsoft.com/office/drawing/2014/main" id="{F37595AD-CC23-A5A6-42CF-B6F69D445A8C}"/>
              </a:ext>
            </a:extLst>
          </p:cNvPr>
          <p:cNvPicPr>
            <a:picLocks noChangeAspect="1"/>
          </p:cNvPicPr>
          <p:nvPr/>
        </p:nvPicPr>
        <p:blipFill>
          <a:blip r:embed="rId5"/>
          <a:stretch>
            <a:fillRect/>
          </a:stretch>
        </p:blipFill>
        <p:spPr>
          <a:xfrm rot="5400000">
            <a:off x="7767295" y="402639"/>
            <a:ext cx="2103120" cy="1577340"/>
          </a:xfrm>
          <a:prstGeom prst="rect">
            <a:avLst/>
          </a:prstGeom>
          <a:ln>
            <a:solidFill>
              <a:schemeClr val="bg1"/>
            </a:solidFill>
          </a:ln>
          <a:effectLst>
            <a:outerShdw blurRad="50800" dist="38100" dir="2700000" algn="tl" rotWithShape="0">
              <a:prstClr val="black">
                <a:alpha val="40000"/>
              </a:prstClr>
            </a:outerShdw>
          </a:effectLst>
        </p:spPr>
      </p:pic>
      <p:pic>
        <p:nvPicPr>
          <p:cNvPr id="13" name="Picture 12" descr="A person and person in a volleyball arena&#10;&#10;Description automatically generated">
            <a:extLst>
              <a:ext uri="{FF2B5EF4-FFF2-40B4-BE49-F238E27FC236}">
                <a16:creationId xmlns:a16="http://schemas.microsoft.com/office/drawing/2014/main" id="{E5EF90F1-0F17-4F82-7D73-2D059D456219}"/>
              </a:ext>
            </a:extLst>
          </p:cNvPr>
          <p:cNvPicPr>
            <a:picLocks noChangeAspect="1"/>
          </p:cNvPicPr>
          <p:nvPr/>
        </p:nvPicPr>
        <p:blipFill rotWithShape="1">
          <a:blip r:embed="rId6"/>
          <a:srcRect l="23086" r="26059"/>
          <a:stretch/>
        </p:blipFill>
        <p:spPr>
          <a:xfrm>
            <a:off x="1076114" y="4615131"/>
            <a:ext cx="1426025" cy="2103120"/>
          </a:xfrm>
          <a:prstGeom prst="rect">
            <a:avLst/>
          </a:prstGeom>
          <a:ln>
            <a:solidFill>
              <a:schemeClr val="bg1"/>
            </a:solidFill>
          </a:ln>
          <a:effectLst>
            <a:outerShdw blurRad="50800" dist="38100" dir="2700000" algn="tl" rotWithShape="0">
              <a:prstClr val="black">
                <a:alpha val="40000"/>
              </a:prstClr>
            </a:outerShdw>
          </a:effectLst>
        </p:spPr>
      </p:pic>
      <p:pic>
        <p:nvPicPr>
          <p:cNvPr id="15" name="Picture 14" descr="A group of people posing for a photo&#10;&#10;Description automatically generated">
            <a:extLst>
              <a:ext uri="{FF2B5EF4-FFF2-40B4-BE49-F238E27FC236}">
                <a16:creationId xmlns:a16="http://schemas.microsoft.com/office/drawing/2014/main" id="{7C75432D-8D99-9145-3E0C-DC89C8DA0B95}"/>
              </a:ext>
            </a:extLst>
          </p:cNvPr>
          <p:cNvPicPr>
            <a:picLocks noChangeAspect="1"/>
          </p:cNvPicPr>
          <p:nvPr/>
        </p:nvPicPr>
        <p:blipFill>
          <a:blip r:embed="rId7"/>
          <a:stretch>
            <a:fillRect/>
          </a:stretch>
        </p:blipFill>
        <p:spPr>
          <a:xfrm>
            <a:off x="368834" y="2377440"/>
            <a:ext cx="2804160" cy="2103120"/>
          </a:xfrm>
          <a:prstGeom prst="rect">
            <a:avLst/>
          </a:prstGeom>
          <a:ln>
            <a:solidFill>
              <a:schemeClr val="bg1"/>
            </a:solidFill>
          </a:ln>
          <a:effectLst>
            <a:outerShdw blurRad="50800" dist="38100" dir="2700000" algn="tl" rotWithShape="0">
              <a:prstClr val="black">
                <a:alpha val="40000"/>
              </a:prstClr>
            </a:outerShdw>
          </a:effectLst>
        </p:spPr>
      </p:pic>
      <p:pic>
        <p:nvPicPr>
          <p:cNvPr id="17" name="Picture 16" descr="A group of women in blue dresses&#10;&#10;Description automatically generated">
            <a:extLst>
              <a:ext uri="{FF2B5EF4-FFF2-40B4-BE49-F238E27FC236}">
                <a16:creationId xmlns:a16="http://schemas.microsoft.com/office/drawing/2014/main" id="{89AF7385-DFE8-2727-8E69-90F6ABB176AF}"/>
              </a:ext>
            </a:extLst>
          </p:cNvPr>
          <p:cNvPicPr>
            <a:picLocks noChangeAspect="1"/>
          </p:cNvPicPr>
          <p:nvPr/>
        </p:nvPicPr>
        <p:blipFill>
          <a:blip r:embed="rId8"/>
          <a:stretch>
            <a:fillRect/>
          </a:stretch>
        </p:blipFill>
        <p:spPr>
          <a:xfrm>
            <a:off x="9876320" y="139749"/>
            <a:ext cx="1183294" cy="2103120"/>
          </a:xfrm>
          <a:prstGeom prst="rect">
            <a:avLst/>
          </a:prstGeom>
          <a:ln>
            <a:solidFill>
              <a:schemeClr val="bg1"/>
            </a:solidFill>
          </a:ln>
          <a:effectLst>
            <a:outerShdw blurRad="50800" dist="38100" dir="2700000" algn="tl" rotWithShape="0">
              <a:prstClr val="black">
                <a:alpha val="40000"/>
              </a:prstClr>
            </a:outerShdw>
          </a:effectLst>
        </p:spPr>
      </p:pic>
      <p:pic>
        <p:nvPicPr>
          <p:cNvPr id="19" name="Picture 18" descr="A group of people posing for a photo&#10;&#10;Description automatically generated">
            <a:extLst>
              <a:ext uri="{FF2B5EF4-FFF2-40B4-BE49-F238E27FC236}">
                <a16:creationId xmlns:a16="http://schemas.microsoft.com/office/drawing/2014/main" id="{6DC11AD7-C881-D245-A43E-AD5B31CB822B}"/>
              </a:ext>
            </a:extLst>
          </p:cNvPr>
          <p:cNvPicPr>
            <a:picLocks noChangeAspect="1"/>
          </p:cNvPicPr>
          <p:nvPr/>
        </p:nvPicPr>
        <p:blipFill>
          <a:blip r:embed="rId9"/>
          <a:stretch>
            <a:fillRect/>
          </a:stretch>
        </p:blipFill>
        <p:spPr>
          <a:xfrm>
            <a:off x="1081350" y="139749"/>
            <a:ext cx="1577340" cy="2103120"/>
          </a:xfrm>
          <a:prstGeom prst="rect">
            <a:avLst/>
          </a:prstGeom>
          <a:ln>
            <a:solidFill>
              <a:schemeClr val="bg1"/>
            </a:solidFill>
          </a:ln>
          <a:effectLst>
            <a:outerShdw blurRad="50800" dist="38100" dir="2700000" algn="tl" rotWithShape="0">
              <a:prstClr val="black">
                <a:alpha val="40000"/>
              </a:prstClr>
            </a:outerShdw>
          </a:effectLst>
        </p:spPr>
      </p:pic>
      <p:pic>
        <p:nvPicPr>
          <p:cNvPr id="21" name="Picture 20" descr="A group of people posing for a photo&#10;&#10;Description automatically generated">
            <a:extLst>
              <a:ext uri="{FF2B5EF4-FFF2-40B4-BE49-F238E27FC236}">
                <a16:creationId xmlns:a16="http://schemas.microsoft.com/office/drawing/2014/main" id="{7A8463D6-71BE-D3B4-F21E-A6554D4E2AE9}"/>
              </a:ext>
            </a:extLst>
          </p:cNvPr>
          <p:cNvPicPr>
            <a:picLocks noChangeAspect="1"/>
          </p:cNvPicPr>
          <p:nvPr/>
        </p:nvPicPr>
        <p:blipFill rotWithShape="1">
          <a:blip r:embed="rId10"/>
          <a:srcRect l="10673" t="13918" r="6886" b="7405"/>
          <a:stretch/>
        </p:blipFill>
        <p:spPr>
          <a:xfrm>
            <a:off x="5849085" y="2393346"/>
            <a:ext cx="2938304" cy="2103120"/>
          </a:xfrm>
          <a:prstGeom prst="rect">
            <a:avLst/>
          </a:prstGeom>
          <a:ln>
            <a:solidFill>
              <a:schemeClr val="bg1"/>
            </a:solidFill>
          </a:ln>
          <a:effectLst>
            <a:outerShdw blurRad="50800" dist="38100" dir="2700000" algn="tl" rotWithShape="0">
              <a:prstClr val="black">
                <a:alpha val="40000"/>
              </a:prstClr>
            </a:outerShdw>
          </a:effectLst>
        </p:spPr>
      </p:pic>
      <p:pic>
        <p:nvPicPr>
          <p:cNvPr id="23" name="Picture 22" descr="A person and person standing on a beach&#10;&#10;Description automatically generated">
            <a:extLst>
              <a:ext uri="{FF2B5EF4-FFF2-40B4-BE49-F238E27FC236}">
                <a16:creationId xmlns:a16="http://schemas.microsoft.com/office/drawing/2014/main" id="{4A325AD8-47BF-796D-DEA7-4B8254B9B4A2}"/>
              </a:ext>
            </a:extLst>
          </p:cNvPr>
          <p:cNvPicPr>
            <a:picLocks noChangeAspect="1"/>
          </p:cNvPicPr>
          <p:nvPr/>
        </p:nvPicPr>
        <p:blipFill>
          <a:blip r:embed="rId11"/>
          <a:stretch>
            <a:fillRect/>
          </a:stretch>
        </p:blipFill>
        <p:spPr>
          <a:xfrm rot="5400000">
            <a:off x="5921160" y="402639"/>
            <a:ext cx="2103120" cy="1577340"/>
          </a:xfrm>
          <a:prstGeom prst="rect">
            <a:avLst/>
          </a:prstGeom>
          <a:ln>
            <a:solidFill>
              <a:schemeClr val="bg1"/>
            </a:solidFill>
          </a:ln>
          <a:effectLst>
            <a:outerShdw blurRad="50800" dist="38100" dir="2700000" algn="tl" rotWithShape="0">
              <a:prstClr val="black">
                <a:alpha val="40000"/>
              </a:prstClr>
            </a:outerShdw>
          </a:effectLst>
        </p:spPr>
      </p:pic>
      <p:pic>
        <p:nvPicPr>
          <p:cNvPr id="25" name="Picture 24" descr="A group of people posing for a picture&#10;&#10;Description automatically generated">
            <a:extLst>
              <a:ext uri="{FF2B5EF4-FFF2-40B4-BE49-F238E27FC236}">
                <a16:creationId xmlns:a16="http://schemas.microsoft.com/office/drawing/2014/main" id="{3C6A3207-D528-70BC-06A2-4051F11CD000}"/>
              </a:ext>
            </a:extLst>
          </p:cNvPr>
          <p:cNvPicPr>
            <a:picLocks noChangeAspect="1"/>
          </p:cNvPicPr>
          <p:nvPr/>
        </p:nvPicPr>
        <p:blipFill>
          <a:blip r:embed="rId12"/>
          <a:stretch>
            <a:fillRect/>
          </a:stretch>
        </p:blipFill>
        <p:spPr>
          <a:xfrm>
            <a:off x="9019006" y="2374424"/>
            <a:ext cx="2804160" cy="2103120"/>
          </a:xfrm>
          <a:prstGeom prst="rect">
            <a:avLst/>
          </a:prstGeom>
          <a:ln>
            <a:solidFill>
              <a:schemeClr val="bg1"/>
            </a:solidFill>
          </a:ln>
          <a:effectLst>
            <a:outerShdw blurRad="50800" dist="38100" dir="2700000" algn="tl" rotWithShape="0">
              <a:prstClr val="black">
                <a:alpha val="40000"/>
              </a:prstClr>
            </a:outerShdw>
          </a:effectLst>
        </p:spPr>
      </p:pic>
      <p:pic>
        <p:nvPicPr>
          <p:cNvPr id="27" name="Picture 26" descr="Two women taking a selfie&#10;&#10;Description automatically generated">
            <a:extLst>
              <a:ext uri="{FF2B5EF4-FFF2-40B4-BE49-F238E27FC236}">
                <a16:creationId xmlns:a16="http://schemas.microsoft.com/office/drawing/2014/main" id="{1AF3CB93-2920-7C49-0B63-5A30B239D198}"/>
              </a:ext>
            </a:extLst>
          </p:cNvPr>
          <p:cNvPicPr>
            <a:picLocks noChangeAspect="1"/>
          </p:cNvPicPr>
          <p:nvPr/>
        </p:nvPicPr>
        <p:blipFill>
          <a:blip r:embed="rId13"/>
          <a:stretch>
            <a:fillRect/>
          </a:stretch>
        </p:blipFill>
        <p:spPr>
          <a:xfrm>
            <a:off x="2931274" y="139749"/>
            <a:ext cx="1183005" cy="2103120"/>
          </a:xfrm>
          <a:prstGeom prst="rect">
            <a:avLst/>
          </a:prstGeom>
          <a:ln>
            <a:solidFill>
              <a:schemeClr val="bg1"/>
            </a:solidFill>
          </a:ln>
          <a:effectLst>
            <a:outerShdw blurRad="50800" dist="38100" dir="2700000" algn="tl" rotWithShape="0">
              <a:prstClr val="black">
                <a:alpha val="40000"/>
              </a:prstClr>
            </a:outerShdw>
          </a:effectLst>
        </p:spPr>
      </p:pic>
      <p:pic>
        <p:nvPicPr>
          <p:cNvPr id="29" name="Picture 28" descr="A group of women posing for a picture&#10;&#10;Description automatically generated">
            <a:extLst>
              <a:ext uri="{FF2B5EF4-FFF2-40B4-BE49-F238E27FC236}">
                <a16:creationId xmlns:a16="http://schemas.microsoft.com/office/drawing/2014/main" id="{3C67AFEB-F0BB-33BF-506C-F9224CC91C4A}"/>
              </a:ext>
            </a:extLst>
          </p:cNvPr>
          <p:cNvPicPr>
            <a:picLocks noChangeAspect="1"/>
          </p:cNvPicPr>
          <p:nvPr/>
        </p:nvPicPr>
        <p:blipFill>
          <a:blip r:embed="rId14"/>
          <a:stretch>
            <a:fillRect/>
          </a:stretch>
        </p:blipFill>
        <p:spPr>
          <a:xfrm>
            <a:off x="6431740" y="4592424"/>
            <a:ext cx="1519321" cy="2103120"/>
          </a:xfrm>
          <a:prstGeom prst="rect">
            <a:avLst/>
          </a:prstGeom>
          <a:ln>
            <a:solidFill>
              <a:schemeClr val="bg1"/>
            </a:solidFill>
          </a:ln>
          <a:effectLst>
            <a:outerShdw blurRad="50800" dist="38100" dir="2700000" algn="tl" rotWithShape="0">
              <a:prstClr val="black">
                <a:alpha val="40000"/>
              </a:prstClr>
            </a:outerShdw>
          </a:effectLst>
        </p:spPr>
      </p:pic>
      <p:pic>
        <p:nvPicPr>
          <p:cNvPr id="31" name="Picture 30" descr="A group of women posing on a dock&#10;&#10;Description automatically generated">
            <a:extLst>
              <a:ext uri="{FF2B5EF4-FFF2-40B4-BE49-F238E27FC236}">
                <a16:creationId xmlns:a16="http://schemas.microsoft.com/office/drawing/2014/main" id="{5955D5F8-2A89-BAB0-27F4-240B06A52157}"/>
              </a:ext>
            </a:extLst>
          </p:cNvPr>
          <p:cNvPicPr>
            <a:picLocks noChangeAspect="1"/>
          </p:cNvPicPr>
          <p:nvPr/>
        </p:nvPicPr>
        <p:blipFill rotWithShape="1">
          <a:blip r:embed="rId15"/>
          <a:srcRect l="13718" t="21476" r="12308" b="7961"/>
          <a:stretch/>
        </p:blipFill>
        <p:spPr>
          <a:xfrm>
            <a:off x="3412649" y="2374424"/>
            <a:ext cx="2204820" cy="2103120"/>
          </a:xfrm>
          <a:prstGeom prst="rect">
            <a:avLst/>
          </a:prstGeom>
          <a:ln>
            <a:solidFill>
              <a:schemeClr val="bg1"/>
            </a:solidFill>
          </a:ln>
          <a:effectLst>
            <a:outerShdw blurRad="50800" dist="38100" dir="2700000" algn="tl" rotWithShape="0">
              <a:prstClr val="black">
                <a:alpha val="40000"/>
              </a:prstClr>
            </a:outerShdw>
          </a:effectLst>
        </p:spPr>
      </p:pic>
      <p:pic>
        <p:nvPicPr>
          <p:cNvPr id="33" name="Picture 32" descr="A group of women posing for a picture&#10;&#10;Description automatically generated">
            <a:extLst>
              <a:ext uri="{FF2B5EF4-FFF2-40B4-BE49-F238E27FC236}">
                <a16:creationId xmlns:a16="http://schemas.microsoft.com/office/drawing/2014/main" id="{8070FEEB-F947-CE91-DFA1-212C07FFE68C}"/>
              </a:ext>
            </a:extLst>
          </p:cNvPr>
          <p:cNvPicPr>
            <a:picLocks noChangeAspect="1"/>
          </p:cNvPicPr>
          <p:nvPr/>
        </p:nvPicPr>
        <p:blipFill>
          <a:blip r:embed="rId16"/>
          <a:stretch>
            <a:fillRect/>
          </a:stretch>
        </p:blipFill>
        <p:spPr>
          <a:xfrm>
            <a:off x="8209368" y="4592424"/>
            <a:ext cx="1577340" cy="2103120"/>
          </a:xfrm>
          <a:prstGeom prst="rect">
            <a:avLst/>
          </a:prstGeom>
          <a:ln>
            <a:solidFill>
              <a:schemeClr val="bg1"/>
            </a:solidFill>
          </a:ln>
          <a:effectLst>
            <a:outerShdw blurRad="50800" dist="38100" dir="2700000" algn="tl" rotWithShape="0">
              <a:prstClr val="black">
                <a:alpha val="40000"/>
              </a:prstClr>
            </a:outerShdw>
          </a:effectLst>
        </p:spPr>
      </p:pic>
      <p:pic>
        <p:nvPicPr>
          <p:cNvPr id="35" name="Picture 34" descr="Two women taking a selfie&#10;&#10;Description automatically generated">
            <a:extLst>
              <a:ext uri="{FF2B5EF4-FFF2-40B4-BE49-F238E27FC236}">
                <a16:creationId xmlns:a16="http://schemas.microsoft.com/office/drawing/2014/main" id="{DB87AE84-4F8D-30DD-53A1-D5F53E91F9ED}"/>
              </a:ext>
            </a:extLst>
          </p:cNvPr>
          <p:cNvPicPr>
            <a:picLocks noChangeAspect="1"/>
          </p:cNvPicPr>
          <p:nvPr/>
        </p:nvPicPr>
        <p:blipFill>
          <a:blip r:embed="rId17"/>
          <a:stretch>
            <a:fillRect/>
          </a:stretch>
        </p:blipFill>
        <p:spPr>
          <a:xfrm>
            <a:off x="10045015" y="4592424"/>
            <a:ext cx="1184910" cy="2103120"/>
          </a:xfrm>
          <a:prstGeom prst="rect">
            <a:avLst/>
          </a:prstGeom>
          <a:ln>
            <a:solidFill>
              <a:schemeClr val="bg1"/>
            </a:solidFill>
          </a:ln>
          <a:effectLst>
            <a:outerShdw blurRad="50800" dist="38100" dir="2700000" algn="tl" rotWithShape="0">
              <a:prstClr val="black">
                <a:alpha val="40000"/>
              </a:prstClr>
            </a:outerShdw>
          </a:effectLst>
        </p:spPr>
      </p:pic>
      <p:pic>
        <p:nvPicPr>
          <p:cNvPr id="37" name="Picture 36" descr="A group of people wearing ski gear&#10;&#10;Description automatically generated">
            <a:extLst>
              <a:ext uri="{FF2B5EF4-FFF2-40B4-BE49-F238E27FC236}">
                <a16:creationId xmlns:a16="http://schemas.microsoft.com/office/drawing/2014/main" id="{CC827C9A-80D4-518A-CF95-0F5CDF5273C6}"/>
              </a:ext>
            </a:extLst>
          </p:cNvPr>
          <p:cNvPicPr>
            <a:picLocks noChangeAspect="1"/>
          </p:cNvPicPr>
          <p:nvPr/>
        </p:nvPicPr>
        <p:blipFill>
          <a:blip r:embed="rId18"/>
          <a:stretch>
            <a:fillRect/>
          </a:stretch>
        </p:blipFill>
        <p:spPr>
          <a:xfrm rot="5400000">
            <a:off x="4333203" y="4862173"/>
            <a:ext cx="2103120" cy="1577340"/>
          </a:xfrm>
          <a:prstGeom prst="rect">
            <a:avLst/>
          </a:prstGeom>
          <a:ln>
            <a:solidFill>
              <a:schemeClr val="bg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181982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B7DDD-E034-4E74-B62F-64269698D9CD}"/>
              </a:ext>
            </a:extLst>
          </p:cNvPr>
          <p:cNvSpPr>
            <a:spLocks noGrp="1"/>
          </p:cNvSpPr>
          <p:nvPr>
            <p:ph type="title"/>
          </p:nvPr>
        </p:nvSpPr>
        <p:spPr/>
        <p:txBody>
          <a:bodyPr/>
          <a:lstStyle/>
          <a:p>
            <a:r>
              <a:rPr lang="en-US" b="1" dirty="0">
                <a:solidFill>
                  <a:schemeClr val="bg1"/>
                </a:solidFill>
                <a:effectLst>
                  <a:outerShdw blurRad="50800" dist="38100" dir="2700000" algn="tl" rotWithShape="0">
                    <a:prstClr val="black">
                      <a:alpha val="40000"/>
                    </a:prstClr>
                  </a:outerShdw>
                </a:effectLst>
              </a:rPr>
              <a:t>Traditional treatment assignment</a:t>
            </a:r>
          </a:p>
        </p:txBody>
      </p:sp>
      <p:cxnSp>
        <p:nvCxnSpPr>
          <p:cNvPr id="4" name="Straight Connector 3">
            <a:extLst>
              <a:ext uri="{FF2B5EF4-FFF2-40B4-BE49-F238E27FC236}">
                <a16:creationId xmlns:a16="http://schemas.microsoft.com/office/drawing/2014/main" id="{205A07C9-C12E-4B6F-8F0B-016780085F65}"/>
              </a:ext>
            </a:extLst>
          </p:cNvPr>
          <p:cNvCxnSpPr>
            <a:cxnSpLocks/>
          </p:cNvCxnSpPr>
          <p:nvPr/>
        </p:nvCxnSpPr>
        <p:spPr>
          <a:xfrm>
            <a:off x="885825" y="1449388"/>
            <a:ext cx="10420350" cy="0"/>
          </a:xfrm>
          <a:prstGeom prst="line">
            <a:avLst/>
          </a:prstGeom>
          <a:ln w="25400">
            <a:solidFill>
              <a:srgbClr val="8271FF"/>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A7D42486-DABC-CA45-A41A-BA8404BE7FE4}"/>
              </a:ext>
            </a:extLst>
          </p:cNvPr>
          <p:cNvGrpSpPr/>
          <p:nvPr/>
        </p:nvGrpSpPr>
        <p:grpSpPr>
          <a:xfrm>
            <a:off x="2129502" y="1933723"/>
            <a:ext cx="2777848" cy="3691110"/>
            <a:chOff x="2758785" y="1913914"/>
            <a:chExt cx="2777848" cy="3691110"/>
          </a:xfrm>
        </p:grpSpPr>
        <p:sp>
          <p:nvSpPr>
            <p:cNvPr id="20" name="Smiley Face 19">
              <a:extLst>
                <a:ext uri="{FF2B5EF4-FFF2-40B4-BE49-F238E27FC236}">
                  <a16:creationId xmlns:a16="http://schemas.microsoft.com/office/drawing/2014/main" id="{D36603B2-B7A7-4FF3-B76F-72361F68CC5B}"/>
                </a:ext>
              </a:extLst>
            </p:cNvPr>
            <p:cNvSpPr/>
            <p:nvPr/>
          </p:nvSpPr>
          <p:spPr>
            <a:xfrm>
              <a:off x="2758786" y="1929749"/>
              <a:ext cx="760021" cy="760021"/>
            </a:xfrm>
            <a:prstGeom prst="smileyFace">
              <a:avLst>
                <a:gd name="adj" fmla="val 4653"/>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Smiley Face 20">
              <a:extLst>
                <a:ext uri="{FF2B5EF4-FFF2-40B4-BE49-F238E27FC236}">
                  <a16:creationId xmlns:a16="http://schemas.microsoft.com/office/drawing/2014/main" id="{4C53DD7A-0AC2-45C8-B0B2-A164968BB3A4}"/>
                </a:ext>
              </a:extLst>
            </p:cNvPr>
            <p:cNvSpPr/>
            <p:nvPr/>
          </p:nvSpPr>
          <p:spPr>
            <a:xfrm>
              <a:off x="2762746" y="2902821"/>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Smiley Face 21">
              <a:extLst>
                <a:ext uri="{FF2B5EF4-FFF2-40B4-BE49-F238E27FC236}">
                  <a16:creationId xmlns:a16="http://schemas.microsoft.com/office/drawing/2014/main" id="{619C0A07-F361-4DF6-8707-3ABDEFF5218E}"/>
                </a:ext>
              </a:extLst>
            </p:cNvPr>
            <p:cNvSpPr/>
            <p:nvPr/>
          </p:nvSpPr>
          <p:spPr>
            <a:xfrm>
              <a:off x="2758786" y="3873912"/>
              <a:ext cx="760021" cy="760021"/>
            </a:xfrm>
            <a:prstGeom prst="smileyFace">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Smiley Face 22">
              <a:extLst>
                <a:ext uri="{FF2B5EF4-FFF2-40B4-BE49-F238E27FC236}">
                  <a16:creationId xmlns:a16="http://schemas.microsoft.com/office/drawing/2014/main" id="{E79B9D1A-89EA-450C-9B75-A6EC3A37218E}"/>
                </a:ext>
              </a:extLst>
            </p:cNvPr>
            <p:cNvSpPr/>
            <p:nvPr/>
          </p:nvSpPr>
          <p:spPr>
            <a:xfrm>
              <a:off x="2758785" y="4845003"/>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Smiley Face 15">
              <a:extLst>
                <a:ext uri="{FF2B5EF4-FFF2-40B4-BE49-F238E27FC236}">
                  <a16:creationId xmlns:a16="http://schemas.microsoft.com/office/drawing/2014/main" id="{324D9D8A-0168-44B6-88E4-B95E5D429911}"/>
                </a:ext>
              </a:extLst>
            </p:cNvPr>
            <p:cNvSpPr/>
            <p:nvPr/>
          </p:nvSpPr>
          <p:spPr>
            <a:xfrm>
              <a:off x="3765719" y="1913914"/>
              <a:ext cx="760021" cy="760021"/>
            </a:xfrm>
            <a:prstGeom prst="smileyFace">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Smiley Face 16">
              <a:extLst>
                <a:ext uri="{FF2B5EF4-FFF2-40B4-BE49-F238E27FC236}">
                  <a16:creationId xmlns:a16="http://schemas.microsoft.com/office/drawing/2014/main" id="{144F4633-477F-4DBB-9D92-14EC3E40F5F4}"/>
                </a:ext>
              </a:extLst>
            </p:cNvPr>
            <p:cNvSpPr/>
            <p:nvPr/>
          </p:nvSpPr>
          <p:spPr>
            <a:xfrm>
              <a:off x="3769679" y="2886986"/>
              <a:ext cx="760021" cy="760021"/>
            </a:xfrm>
            <a:prstGeom prst="smileyFace">
              <a:avLst>
                <a:gd name="adj" fmla="val 4653"/>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Smiley Face 17">
              <a:extLst>
                <a:ext uri="{FF2B5EF4-FFF2-40B4-BE49-F238E27FC236}">
                  <a16:creationId xmlns:a16="http://schemas.microsoft.com/office/drawing/2014/main" id="{365FB11E-34DD-4C28-ACEF-BDBC564E6F98}"/>
                </a:ext>
              </a:extLst>
            </p:cNvPr>
            <p:cNvSpPr/>
            <p:nvPr/>
          </p:nvSpPr>
          <p:spPr>
            <a:xfrm>
              <a:off x="3765719" y="3858077"/>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Smiley Face 18">
              <a:extLst>
                <a:ext uri="{FF2B5EF4-FFF2-40B4-BE49-F238E27FC236}">
                  <a16:creationId xmlns:a16="http://schemas.microsoft.com/office/drawing/2014/main" id="{78453BD3-0EE4-443E-9528-186CEA12934C}"/>
                </a:ext>
              </a:extLst>
            </p:cNvPr>
            <p:cNvSpPr/>
            <p:nvPr/>
          </p:nvSpPr>
          <p:spPr>
            <a:xfrm>
              <a:off x="3765718" y="4829168"/>
              <a:ext cx="760021" cy="760021"/>
            </a:xfrm>
            <a:prstGeom prst="smileyFace">
              <a:avLst>
                <a:gd name="adj" fmla="val 4653"/>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Smiley Face 11">
              <a:extLst>
                <a:ext uri="{FF2B5EF4-FFF2-40B4-BE49-F238E27FC236}">
                  <a16:creationId xmlns:a16="http://schemas.microsoft.com/office/drawing/2014/main" id="{DCDC895F-7429-401F-A0FF-D81D6B9BBAD6}"/>
                </a:ext>
              </a:extLst>
            </p:cNvPr>
            <p:cNvSpPr/>
            <p:nvPr/>
          </p:nvSpPr>
          <p:spPr>
            <a:xfrm>
              <a:off x="4772652" y="1929749"/>
              <a:ext cx="760021" cy="760021"/>
            </a:xfrm>
            <a:prstGeom prst="smileyFace">
              <a:avLst>
                <a:gd name="adj" fmla="val 4653"/>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Smiley Face 12">
              <a:extLst>
                <a:ext uri="{FF2B5EF4-FFF2-40B4-BE49-F238E27FC236}">
                  <a16:creationId xmlns:a16="http://schemas.microsoft.com/office/drawing/2014/main" id="{A0591FEA-9780-4EBC-BD77-F36A16B230BE}"/>
                </a:ext>
              </a:extLst>
            </p:cNvPr>
            <p:cNvSpPr/>
            <p:nvPr/>
          </p:nvSpPr>
          <p:spPr>
            <a:xfrm>
              <a:off x="4776612" y="2902821"/>
              <a:ext cx="760021" cy="760021"/>
            </a:xfrm>
            <a:prstGeom prst="smileyFace">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Smiley Face 13">
              <a:extLst>
                <a:ext uri="{FF2B5EF4-FFF2-40B4-BE49-F238E27FC236}">
                  <a16:creationId xmlns:a16="http://schemas.microsoft.com/office/drawing/2014/main" id="{7C600F74-5424-4791-AC15-3075F84BC0BD}"/>
                </a:ext>
              </a:extLst>
            </p:cNvPr>
            <p:cNvSpPr/>
            <p:nvPr/>
          </p:nvSpPr>
          <p:spPr>
            <a:xfrm>
              <a:off x="4772652" y="3873912"/>
              <a:ext cx="760021" cy="760021"/>
            </a:xfrm>
            <a:prstGeom prst="smileyFace">
              <a:avLst>
                <a:gd name="adj" fmla="val 4653"/>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Smiley Face 14">
              <a:extLst>
                <a:ext uri="{FF2B5EF4-FFF2-40B4-BE49-F238E27FC236}">
                  <a16:creationId xmlns:a16="http://schemas.microsoft.com/office/drawing/2014/main" id="{2B56C71C-9AB4-40C6-826C-F83E40F181DB}"/>
                </a:ext>
              </a:extLst>
            </p:cNvPr>
            <p:cNvSpPr/>
            <p:nvPr/>
          </p:nvSpPr>
          <p:spPr>
            <a:xfrm>
              <a:off x="4772651" y="4845003"/>
              <a:ext cx="760021" cy="760021"/>
            </a:xfrm>
            <a:prstGeom prst="smileyFace">
              <a:avLst>
                <a:gd name="adj" fmla="val 4653"/>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 name="Group 4">
            <a:extLst>
              <a:ext uri="{FF2B5EF4-FFF2-40B4-BE49-F238E27FC236}">
                <a16:creationId xmlns:a16="http://schemas.microsoft.com/office/drawing/2014/main" id="{573BBF4C-C12D-5743-83B2-9D85DE61FE24}"/>
              </a:ext>
            </a:extLst>
          </p:cNvPr>
          <p:cNvGrpSpPr/>
          <p:nvPr/>
        </p:nvGrpSpPr>
        <p:grpSpPr>
          <a:xfrm>
            <a:off x="7666641" y="1882505"/>
            <a:ext cx="2777848" cy="3691110"/>
            <a:chOff x="6655367" y="1929749"/>
            <a:chExt cx="2777848" cy="3691110"/>
          </a:xfrm>
        </p:grpSpPr>
        <p:sp>
          <p:nvSpPr>
            <p:cNvPr id="25" name="Smiley Face 24">
              <a:extLst>
                <a:ext uri="{FF2B5EF4-FFF2-40B4-BE49-F238E27FC236}">
                  <a16:creationId xmlns:a16="http://schemas.microsoft.com/office/drawing/2014/main" id="{B90198C2-41DB-4954-BD06-89CAE395CC23}"/>
                </a:ext>
              </a:extLst>
            </p:cNvPr>
            <p:cNvSpPr/>
            <p:nvPr/>
          </p:nvSpPr>
          <p:spPr>
            <a:xfrm>
              <a:off x="6655368" y="1945584"/>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Smiley Face 25">
              <a:extLst>
                <a:ext uri="{FF2B5EF4-FFF2-40B4-BE49-F238E27FC236}">
                  <a16:creationId xmlns:a16="http://schemas.microsoft.com/office/drawing/2014/main" id="{CDDF2522-DBC0-4B29-952C-904E4B900134}"/>
                </a:ext>
              </a:extLst>
            </p:cNvPr>
            <p:cNvSpPr/>
            <p:nvPr/>
          </p:nvSpPr>
          <p:spPr>
            <a:xfrm>
              <a:off x="6659328" y="2918656"/>
              <a:ext cx="760021" cy="760021"/>
            </a:xfrm>
            <a:prstGeom prst="smileyFace">
              <a:avLst>
                <a:gd name="adj" fmla="val 4653"/>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Smiley Face 26">
              <a:extLst>
                <a:ext uri="{FF2B5EF4-FFF2-40B4-BE49-F238E27FC236}">
                  <a16:creationId xmlns:a16="http://schemas.microsoft.com/office/drawing/2014/main" id="{693B5D70-FD0C-44A1-A771-F8282011B463}"/>
                </a:ext>
              </a:extLst>
            </p:cNvPr>
            <p:cNvSpPr/>
            <p:nvPr/>
          </p:nvSpPr>
          <p:spPr>
            <a:xfrm>
              <a:off x="6655368" y="3889747"/>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Smiley Face 27">
              <a:extLst>
                <a:ext uri="{FF2B5EF4-FFF2-40B4-BE49-F238E27FC236}">
                  <a16:creationId xmlns:a16="http://schemas.microsoft.com/office/drawing/2014/main" id="{5927279A-5782-4DDE-8443-8F976179B95F}"/>
                </a:ext>
              </a:extLst>
            </p:cNvPr>
            <p:cNvSpPr/>
            <p:nvPr/>
          </p:nvSpPr>
          <p:spPr>
            <a:xfrm>
              <a:off x="6655367" y="4860838"/>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Smiley Face 28">
              <a:extLst>
                <a:ext uri="{FF2B5EF4-FFF2-40B4-BE49-F238E27FC236}">
                  <a16:creationId xmlns:a16="http://schemas.microsoft.com/office/drawing/2014/main" id="{B90D7F66-94B3-431A-9570-F1E095C4BE18}"/>
                </a:ext>
              </a:extLst>
            </p:cNvPr>
            <p:cNvSpPr/>
            <p:nvPr/>
          </p:nvSpPr>
          <p:spPr>
            <a:xfrm>
              <a:off x="7662301" y="1929749"/>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Smiley Face 29">
              <a:extLst>
                <a:ext uri="{FF2B5EF4-FFF2-40B4-BE49-F238E27FC236}">
                  <a16:creationId xmlns:a16="http://schemas.microsoft.com/office/drawing/2014/main" id="{34020E90-F8BF-4BAD-8234-B88709B588CD}"/>
                </a:ext>
              </a:extLst>
            </p:cNvPr>
            <p:cNvSpPr/>
            <p:nvPr/>
          </p:nvSpPr>
          <p:spPr>
            <a:xfrm>
              <a:off x="7666261" y="2902821"/>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Smiley Face 30">
              <a:extLst>
                <a:ext uri="{FF2B5EF4-FFF2-40B4-BE49-F238E27FC236}">
                  <a16:creationId xmlns:a16="http://schemas.microsoft.com/office/drawing/2014/main" id="{AD329CF9-E4C6-4428-833B-B87233BE203E}"/>
                </a:ext>
              </a:extLst>
            </p:cNvPr>
            <p:cNvSpPr/>
            <p:nvPr/>
          </p:nvSpPr>
          <p:spPr>
            <a:xfrm>
              <a:off x="7662301" y="3873912"/>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Smiley Face 31">
              <a:extLst>
                <a:ext uri="{FF2B5EF4-FFF2-40B4-BE49-F238E27FC236}">
                  <a16:creationId xmlns:a16="http://schemas.microsoft.com/office/drawing/2014/main" id="{D1DEED9E-7B6A-4237-A705-E4AC34745107}"/>
                </a:ext>
              </a:extLst>
            </p:cNvPr>
            <p:cNvSpPr/>
            <p:nvPr/>
          </p:nvSpPr>
          <p:spPr>
            <a:xfrm>
              <a:off x="7662300" y="4845003"/>
              <a:ext cx="760021" cy="760021"/>
            </a:xfrm>
            <a:prstGeom prst="smileyFace">
              <a:avLst>
                <a:gd name="adj" fmla="val 4653"/>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Smiley Face 32">
              <a:extLst>
                <a:ext uri="{FF2B5EF4-FFF2-40B4-BE49-F238E27FC236}">
                  <a16:creationId xmlns:a16="http://schemas.microsoft.com/office/drawing/2014/main" id="{99310716-E0C2-4E08-999A-22D13491594F}"/>
                </a:ext>
              </a:extLst>
            </p:cNvPr>
            <p:cNvSpPr/>
            <p:nvPr/>
          </p:nvSpPr>
          <p:spPr>
            <a:xfrm>
              <a:off x="8669234" y="1945584"/>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Smiley Face 33">
              <a:extLst>
                <a:ext uri="{FF2B5EF4-FFF2-40B4-BE49-F238E27FC236}">
                  <a16:creationId xmlns:a16="http://schemas.microsoft.com/office/drawing/2014/main" id="{CA071EBF-71D3-4E79-8CEC-6A6CFD7BB6F4}"/>
                </a:ext>
              </a:extLst>
            </p:cNvPr>
            <p:cNvSpPr/>
            <p:nvPr/>
          </p:nvSpPr>
          <p:spPr>
            <a:xfrm>
              <a:off x="8673194" y="2918656"/>
              <a:ext cx="760021" cy="760021"/>
            </a:xfrm>
            <a:prstGeom prst="smileyFace">
              <a:avLst/>
            </a:prstGeom>
            <a:solidFill>
              <a:srgbClr val="887CFB"/>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Smiley Face 34">
              <a:extLst>
                <a:ext uri="{FF2B5EF4-FFF2-40B4-BE49-F238E27FC236}">
                  <a16:creationId xmlns:a16="http://schemas.microsoft.com/office/drawing/2014/main" id="{DA3CE380-FD62-400A-B304-A2A9F2979AB1}"/>
                </a:ext>
              </a:extLst>
            </p:cNvPr>
            <p:cNvSpPr/>
            <p:nvPr/>
          </p:nvSpPr>
          <p:spPr>
            <a:xfrm>
              <a:off x="8669234" y="3889747"/>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Smiley Face 35">
              <a:extLst>
                <a:ext uri="{FF2B5EF4-FFF2-40B4-BE49-F238E27FC236}">
                  <a16:creationId xmlns:a16="http://schemas.microsoft.com/office/drawing/2014/main" id="{BA3B7D53-4BDF-4667-B3B0-276D377E2E7B}"/>
                </a:ext>
              </a:extLst>
            </p:cNvPr>
            <p:cNvSpPr/>
            <p:nvPr/>
          </p:nvSpPr>
          <p:spPr>
            <a:xfrm>
              <a:off x="8669233" y="4860838"/>
              <a:ext cx="760021" cy="760021"/>
            </a:xfrm>
            <a:prstGeom prst="smileyFace">
              <a:avLst>
                <a:gd name="adj" fmla="val -4653"/>
              </a:avLst>
            </a:prstGeom>
            <a:solidFill>
              <a:schemeClr val="bg2">
                <a:lumMod val="75000"/>
              </a:schemeClr>
            </a:solidFill>
            <a:ln w="1905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37" name="Rectangle 36">
            <a:extLst>
              <a:ext uri="{FF2B5EF4-FFF2-40B4-BE49-F238E27FC236}">
                <a16:creationId xmlns:a16="http://schemas.microsoft.com/office/drawing/2014/main" id="{E5EE8EBB-60B1-BDA8-4DBB-361C25A2073C}"/>
              </a:ext>
            </a:extLst>
          </p:cNvPr>
          <p:cNvSpPr/>
          <p:nvPr/>
        </p:nvSpPr>
        <p:spPr>
          <a:xfrm>
            <a:off x="7550116" y="2788199"/>
            <a:ext cx="993069" cy="993069"/>
          </a:xfrm>
          <a:prstGeom prst="rect">
            <a:avLst/>
          </a:prstGeom>
          <a:noFill/>
          <a:ln w="57150">
            <a:solidFill>
              <a:srgbClr val="FFFF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Rectangle 39">
            <a:extLst>
              <a:ext uri="{FF2B5EF4-FFF2-40B4-BE49-F238E27FC236}">
                <a16:creationId xmlns:a16="http://schemas.microsoft.com/office/drawing/2014/main" id="{FA6ACCBC-98AB-0E29-EABE-7E8DE57EEA5E}"/>
              </a:ext>
            </a:extLst>
          </p:cNvPr>
          <p:cNvSpPr/>
          <p:nvPr/>
        </p:nvSpPr>
        <p:spPr>
          <a:xfrm>
            <a:off x="2016939" y="2812321"/>
            <a:ext cx="993069" cy="993069"/>
          </a:xfrm>
          <a:prstGeom prst="rect">
            <a:avLst/>
          </a:prstGeom>
          <a:noFill/>
          <a:ln w="57150">
            <a:solidFill>
              <a:srgbClr val="FEFF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Content Placeholder 2">
            <a:extLst>
              <a:ext uri="{FF2B5EF4-FFF2-40B4-BE49-F238E27FC236}">
                <a16:creationId xmlns:a16="http://schemas.microsoft.com/office/drawing/2014/main" id="{17298309-A917-CEB8-CE88-3CD2D88DF1F4}"/>
              </a:ext>
            </a:extLst>
          </p:cNvPr>
          <p:cNvSpPr txBox="1">
            <a:spLocks/>
          </p:cNvSpPr>
          <p:nvPr/>
        </p:nvSpPr>
        <p:spPr>
          <a:xfrm>
            <a:off x="0" y="5961322"/>
            <a:ext cx="12192000" cy="65139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rPr>
              <a:t>	Treatment A: 75% Effective		Treatment B: 25% Effective	</a:t>
            </a:r>
          </a:p>
        </p:txBody>
      </p:sp>
    </p:spTree>
    <p:extLst>
      <p:ext uri="{BB962C8B-B14F-4D97-AF65-F5344CB8AC3E}">
        <p14:creationId xmlns:p14="http://schemas.microsoft.com/office/powerpoint/2010/main" val="3076032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A3F37-C1F1-F3CB-2FA2-A73394C4156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AF04438-6F41-4BD2-6F90-E228DBECF354}"/>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888090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583DD-6738-62D1-0D7E-06F602CC696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2DDC78B-BD8A-1EAA-6C15-5ADE6392CE2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5271881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33F8F-CE07-F852-8E20-975030B2285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999D9C1-BDE4-23E5-DB9D-E72C06885B2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23634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447</TotalTime>
  <Words>2685</Words>
  <Application>Microsoft Macintosh PowerPoint</Application>
  <PresentationFormat>Widescreen</PresentationFormat>
  <Paragraphs>212</Paragraphs>
  <Slides>39</Slides>
  <Notes>36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39</vt:i4>
      </vt:variant>
    </vt:vector>
  </HeadingPairs>
  <TitlesOfParts>
    <vt:vector size="47" baseType="lpstr">
      <vt:lpstr>Aptos</vt:lpstr>
      <vt:lpstr>Aptos Display</vt:lpstr>
      <vt:lpstr>Arial</vt:lpstr>
      <vt:lpstr>Calibri</vt:lpstr>
      <vt:lpstr>Calibri Light</vt:lpstr>
      <vt:lpstr>Wingdings</vt:lpstr>
      <vt:lpstr>Office Theme</vt:lpstr>
      <vt:lpstr>1_Office Theme</vt:lpstr>
      <vt:lpstr>Title</vt:lpstr>
      <vt:lpstr>Treatment selection &amp; adaptive care for substance use disorders</vt:lpstr>
      <vt:lpstr>PowerPoint Presentation</vt:lpstr>
      <vt:lpstr>PowerPoint Presentation</vt:lpstr>
      <vt:lpstr>PowerPoint Presentation</vt:lpstr>
      <vt:lpstr>Traditional treatment assignment</vt:lpstr>
      <vt:lpstr>PowerPoint Presentation</vt:lpstr>
      <vt:lpstr>PowerPoint Presentation</vt:lpstr>
      <vt:lpstr>PowerPoint Presentation</vt:lpstr>
      <vt:lpstr>PowerPoint Presentation</vt:lpstr>
      <vt:lpstr>Traditional treatment assignment for SUDs</vt:lpstr>
      <vt:lpstr>PowerPoint Presentation</vt:lpstr>
      <vt:lpstr>PowerPoint Presentation</vt:lpstr>
      <vt:lpstr>Machine learning approaches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Substance use disorders as chronic diseases</vt:lpstr>
      <vt:lpstr>Effect of stressors on smoking &amp; craving</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Gaylen Fronk</dc:creator>
  <cp:lastModifiedBy>Gaylen Fronk</cp:lastModifiedBy>
  <cp:revision>13</cp:revision>
  <dcterms:created xsi:type="dcterms:W3CDTF">2024-06-09T16:28:05Z</dcterms:created>
  <dcterms:modified xsi:type="dcterms:W3CDTF">2024-06-10T20:28:56Z</dcterms:modified>
</cp:coreProperties>
</file>

<file path=docProps/thumbnail.jpeg>
</file>